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5" r:id="rId13"/>
    <p:sldId id="269" r:id="rId14"/>
    <p:sldId id="277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70" r:id="rId26"/>
    <p:sldId id="271" r:id="rId27"/>
    <p:sldId id="258" r:id="rId28"/>
    <p:sldId id="272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274" r:id="rId5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4A96B2B-C43B-4647-8990-F620513AA1F9}" type="datetimeFigureOut">
              <a:rPr lang="sr-Latn-CS" smtClean="0"/>
              <a:pPr/>
              <a:t>21.4.2013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EAF90A4-BDED-4393-B853-F532669CE8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96B2B-C43B-4647-8990-F620513AA1F9}" type="datetimeFigureOut">
              <a:rPr lang="sr-Latn-CS" smtClean="0"/>
              <a:pPr/>
              <a:t>21.4.2013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F90A4-BDED-4393-B853-F532669CE8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4A96B2B-C43B-4647-8990-F620513AA1F9}" type="datetimeFigureOut">
              <a:rPr lang="sr-Latn-CS" smtClean="0"/>
              <a:pPr/>
              <a:t>21.4.2013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EAF90A4-BDED-4393-B853-F532669CE8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96B2B-C43B-4647-8990-F620513AA1F9}" type="datetimeFigureOut">
              <a:rPr lang="sr-Latn-CS" smtClean="0"/>
              <a:pPr/>
              <a:t>21.4.2013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F90A4-BDED-4393-B853-F532669CE8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A96B2B-C43B-4647-8990-F620513AA1F9}" type="datetimeFigureOut">
              <a:rPr lang="sr-Latn-CS" smtClean="0"/>
              <a:pPr/>
              <a:t>21.4.2013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EAF90A4-BDED-4393-B853-F532669CE8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96B2B-C43B-4647-8990-F620513AA1F9}" type="datetimeFigureOut">
              <a:rPr lang="sr-Latn-CS" smtClean="0"/>
              <a:pPr/>
              <a:t>21.4.2013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F90A4-BDED-4393-B853-F532669CE8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96B2B-C43B-4647-8990-F620513AA1F9}" type="datetimeFigureOut">
              <a:rPr lang="sr-Latn-CS" smtClean="0"/>
              <a:pPr/>
              <a:t>21.4.2013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F90A4-BDED-4393-B853-F532669CE8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96B2B-C43B-4647-8990-F620513AA1F9}" type="datetimeFigureOut">
              <a:rPr lang="sr-Latn-CS" smtClean="0"/>
              <a:pPr/>
              <a:t>21.4.2013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F90A4-BDED-4393-B853-F532669CE8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A96B2B-C43B-4647-8990-F620513AA1F9}" type="datetimeFigureOut">
              <a:rPr lang="sr-Latn-CS" smtClean="0"/>
              <a:pPr/>
              <a:t>21.4.2013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F90A4-BDED-4393-B853-F532669CE8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96B2B-C43B-4647-8990-F620513AA1F9}" type="datetimeFigureOut">
              <a:rPr lang="sr-Latn-CS" smtClean="0"/>
              <a:pPr/>
              <a:t>21.4.2013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F90A4-BDED-4393-B853-F532669CE8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96B2B-C43B-4647-8990-F620513AA1F9}" type="datetimeFigureOut">
              <a:rPr lang="sr-Latn-CS" smtClean="0"/>
              <a:pPr/>
              <a:t>21.4.2013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F90A4-BDED-4393-B853-F532669CE85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4A96B2B-C43B-4647-8990-F620513AA1F9}" type="datetimeFigureOut">
              <a:rPr lang="sr-Latn-CS" smtClean="0"/>
              <a:pPr/>
              <a:t>21.4.2013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EAF90A4-BDED-4393-B853-F532669CE85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250000"/>
              <a:buBlip>
                <a:blip r:embed="rId2"/>
              </a:buBlip>
            </a:pPr>
            <a:endParaRPr lang="hr-HR" sz="4000" dirty="0" smtClean="0"/>
          </a:p>
          <a:p>
            <a:pPr>
              <a:buSzPct val="250000"/>
              <a:buBlip>
                <a:blip r:embed="rId2"/>
              </a:buBlip>
            </a:pPr>
            <a:r>
              <a:rPr lang="hr-HR" sz="4000" dirty="0" smtClean="0"/>
              <a:t>Osim po kućama, gdje su se još okupljali prvi kršćani?</a:t>
            </a:r>
          </a:p>
          <a:p>
            <a:pPr>
              <a:buSzPct val="250000"/>
              <a:buNone/>
            </a:pPr>
            <a:endParaRPr lang="hr-HR" sz="4000" i="1" dirty="0" smtClean="0"/>
          </a:p>
          <a:p>
            <a:pPr>
              <a:buNone/>
            </a:pP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katakombe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podzemna groblja u kojima su sahranjivani stari kršćani, često velikih dimenzija</a:t>
            </a:r>
          </a:p>
          <a:p>
            <a:r>
              <a:rPr lang="hr-HR" sz="3200" dirty="0" smtClean="0"/>
              <a:t> najpoznatije su katakombe u Rimu </a:t>
            </a:r>
            <a:r>
              <a:rPr lang="hr-HR" sz="3200" i="1" dirty="0" err="1" smtClean="0"/>
              <a:t>Sebastijanove</a:t>
            </a:r>
            <a:r>
              <a:rPr lang="hr-HR" sz="3200" i="1" dirty="0" smtClean="0"/>
              <a:t>, </a:t>
            </a:r>
            <a:r>
              <a:rPr lang="hr-HR" sz="3200" i="1" dirty="0" err="1" smtClean="0"/>
              <a:t>Domiciline</a:t>
            </a:r>
            <a:r>
              <a:rPr lang="hr-HR" sz="3200" i="1" dirty="0" smtClean="0"/>
              <a:t>, </a:t>
            </a:r>
            <a:r>
              <a:rPr lang="hr-HR" sz="3200" i="1" dirty="0" err="1" smtClean="0"/>
              <a:t>Prisciline</a:t>
            </a:r>
            <a:r>
              <a:rPr lang="hr-HR" sz="3200" dirty="0" smtClean="0"/>
              <a:t> i </a:t>
            </a:r>
            <a:r>
              <a:rPr lang="hr-HR" sz="3200" dirty="0" err="1" smtClean="0"/>
              <a:t>dr</a:t>
            </a:r>
            <a:r>
              <a:rPr lang="hr-HR" sz="3200" dirty="0" smtClean="0"/>
              <a:t>.</a:t>
            </a:r>
          </a:p>
          <a:p>
            <a:r>
              <a:rPr lang="hr-HR" sz="3200" dirty="0" smtClean="0"/>
              <a:t> Isklesane su u mekoj stijeni na području koje okružuje Rim</a:t>
            </a:r>
          </a:p>
          <a:p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katakombe</a:t>
            </a:r>
            <a:endParaRPr lang="hr-HR" dirty="0"/>
          </a:p>
        </p:txBody>
      </p:sp>
      <p:pic>
        <p:nvPicPr>
          <p:cNvPr id="33794" name="Picture 2" descr="http://upload.wikimedia.org/wikipedia/commons/thumb/3/3c/Catacombs_S._Sebastiano_Rome1.jpg/250px-Catacombs_S._Sebastiano_Rom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03067">
            <a:off x="290461" y="1594624"/>
            <a:ext cx="2491792" cy="1873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http://www.islandstrolling.com/islands/cyclades/milos/photo/katakombe.jpg"/>
          <p:cNvPicPr>
            <a:picLocks noChangeAspect="1" noChangeArrowheads="1"/>
          </p:cNvPicPr>
          <p:nvPr/>
        </p:nvPicPr>
        <p:blipFill>
          <a:blip r:embed="rId3"/>
          <a:srcRect b="5575"/>
          <a:stretch>
            <a:fillRect/>
          </a:stretch>
        </p:blipFill>
        <p:spPr bwMode="auto">
          <a:xfrm rot="323793">
            <a:off x="3608549" y="409411"/>
            <a:ext cx="426720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8" name="Picture 6" descr="http://www.gfmo.ba/jajce_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429000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0" name="Picture 8" descr="http://www.svetosavlje.org/biblioteka/Istorija/IstorijaCrkve/izgledKatakombe.jpg"/>
          <p:cNvPicPr>
            <a:picLocks noChangeAspect="1" noChangeArrowheads="1"/>
          </p:cNvPicPr>
          <p:nvPr/>
        </p:nvPicPr>
        <p:blipFill>
          <a:blip r:embed="rId5"/>
          <a:srcRect t="1752"/>
          <a:stretch>
            <a:fillRect/>
          </a:stretch>
        </p:blipFill>
        <p:spPr bwMode="auto">
          <a:xfrm>
            <a:off x="1571604" y="2643182"/>
            <a:ext cx="3238500" cy="4005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250000"/>
              <a:buBlip>
                <a:blip r:embed="rId2"/>
              </a:buBlip>
            </a:pPr>
            <a:r>
              <a:rPr lang="hr-HR" sz="4000" dirty="0" smtClean="0"/>
              <a:t> Kada se počinju graditi prve crkve kao zasebne građevine?</a:t>
            </a:r>
          </a:p>
          <a:p>
            <a:pPr>
              <a:buSzPct val="250000"/>
              <a:buBlip>
                <a:blip r:embed="rId2"/>
              </a:buBlip>
            </a:pPr>
            <a:endParaRPr lang="hr-HR" sz="4000" dirty="0" smtClean="0"/>
          </a:p>
          <a:p>
            <a:pPr lvl="0">
              <a:buSzPct val="250000"/>
              <a:buNone/>
            </a:pPr>
            <a:endParaRPr lang="hr-HR" sz="4000" dirty="0" smtClean="0"/>
          </a:p>
          <a:p>
            <a:pPr>
              <a:buSzPct val="250000"/>
              <a:buNone/>
            </a:pPr>
            <a:endParaRPr lang="hr-HR" sz="4000" dirty="0" smtClean="0"/>
          </a:p>
          <a:p>
            <a:pPr>
              <a:buSzPct val="250000"/>
              <a:buNone/>
            </a:pPr>
            <a:endParaRPr lang="hr-HR" sz="4000" i="1" dirty="0" smtClean="0"/>
          </a:p>
          <a:p>
            <a:pPr>
              <a:buNone/>
            </a:pP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solidFill>
                  <a:schemeClr val="tx1"/>
                </a:solidFill>
              </a:rPr>
              <a:t>4. stoljeće</a:t>
            </a:r>
            <a:endParaRPr lang="hr-HR" sz="4400" dirty="0">
              <a:solidFill>
                <a:schemeClr val="tx1"/>
              </a:solidFill>
            </a:endParaRPr>
          </a:p>
        </p:txBody>
      </p:sp>
      <p:pic>
        <p:nvPicPr>
          <p:cNvPr id="34818" name="Picture 2" descr="http://www.destinacije.com/Slike/Hrvatska/CrkveiKatedrale/Starohrvatska_Crkva_Sv_Spasa.jpg"/>
          <p:cNvPicPr>
            <a:picLocks noChangeAspect="1" noChangeArrowheads="1"/>
          </p:cNvPicPr>
          <p:nvPr/>
        </p:nvPicPr>
        <p:blipFill>
          <a:blip r:embed="rId2"/>
          <a:srcRect r="13749" b="4999"/>
          <a:stretch>
            <a:fillRect/>
          </a:stretch>
        </p:blipFill>
        <p:spPr bwMode="auto">
          <a:xfrm rot="604647">
            <a:off x="4131187" y="486579"/>
            <a:ext cx="4237401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0" name="Picture 4" descr="File:Crkva sv. Kri&amp;zcaron;a u Ninu 2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4449873" cy="3598280"/>
          </a:xfrm>
          <a:prstGeom prst="rect">
            <a:avLst/>
          </a:prstGeom>
          <a:noFill/>
        </p:spPr>
      </p:pic>
      <p:pic>
        <p:nvPicPr>
          <p:cNvPr id="34822" name="Picture 6" descr="http://www.magicus.info/gn/slike/gn_slike_3/r2/g2008/m11/x10035187981321580229.jpg"/>
          <p:cNvPicPr>
            <a:picLocks noChangeAspect="1" noChangeArrowheads="1"/>
          </p:cNvPicPr>
          <p:nvPr/>
        </p:nvPicPr>
        <p:blipFill>
          <a:blip r:embed="rId4"/>
          <a:srcRect t="21138" b="22532"/>
          <a:stretch>
            <a:fillRect/>
          </a:stretch>
        </p:blipFill>
        <p:spPr bwMode="auto">
          <a:xfrm>
            <a:off x="5214942" y="4143380"/>
            <a:ext cx="2857500" cy="2500330"/>
          </a:xfrm>
          <a:prstGeom prst="rect">
            <a:avLst/>
          </a:prstGeom>
          <a:noFill/>
        </p:spPr>
      </p:pic>
      <p:pic>
        <p:nvPicPr>
          <p:cNvPr id="34824" name="Picture 8" descr="http://i7.photobucket.com/albums/g237/eryngium/svNikola.jpg"/>
          <p:cNvPicPr>
            <a:picLocks noChangeAspect="1" noChangeArrowheads="1"/>
          </p:cNvPicPr>
          <p:nvPr/>
        </p:nvPicPr>
        <p:blipFill>
          <a:blip r:embed="rId5"/>
          <a:srcRect l="20743" t="21601" r="21564" b="17051"/>
          <a:stretch>
            <a:fillRect/>
          </a:stretch>
        </p:blipFill>
        <p:spPr bwMode="auto">
          <a:xfrm>
            <a:off x="1500166" y="4429132"/>
            <a:ext cx="3786214" cy="2214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250000"/>
              <a:buNone/>
            </a:pPr>
            <a:endParaRPr lang="hr-HR" sz="4000" dirty="0" smtClean="0"/>
          </a:p>
          <a:p>
            <a:pPr>
              <a:buSzPct val="250000"/>
              <a:buBlip>
                <a:blip r:embed="rId2"/>
              </a:buBlip>
            </a:pPr>
            <a:endParaRPr lang="hr-HR" sz="4000" dirty="0" smtClean="0"/>
          </a:p>
          <a:p>
            <a:pPr lvl="0">
              <a:buSzPct val="250000"/>
              <a:buBlip>
                <a:blip r:embed="rId2"/>
              </a:buBlip>
            </a:pPr>
            <a:r>
              <a:rPr lang="hr-HR" sz="4000" dirty="0" smtClean="0"/>
              <a:t> Koje vrste crkava se spominju u tekstu?</a:t>
            </a:r>
          </a:p>
          <a:p>
            <a:pPr>
              <a:buSzPct val="250000"/>
              <a:buNone/>
            </a:pPr>
            <a:endParaRPr lang="hr-HR" sz="4000" dirty="0" smtClean="0"/>
          </a:p>
          <a:p>
            <a:pPr>
              <a:buSzPct val="250000"/>
              <a:buNone/>
            </a:pPr>
            <a:endParaRPr lang="hr-HR" sz="4000" i="1" dirty="0" smtClean="0"/>
          </a:p>
          <a:p>
            <a:pPr>
              <a:buNone/>
            </a:pP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Biskupske Crkve - Katedrale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36866" name="Picture 2" descr="http://www.biskupija-varazdinska.hr/OLD/Katedrala/Slike/Katedrala_Varazd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28910">
            <a:off x="5068756" y="1775347"/>
            <a:ext cx="3571860" cy="4762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8" name="Picture 4" descr="http://forum.net.hr/cfs-filesystemfile.ashx/__key/CommunityServer.Discussions.Components.Files/14/2084.katedral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92838">
            <a:off x="502284" y="1591042"/>
            <a:ext cx="3165793" cy="4914894"/>
          </a:xfrm>
          <a:prstGeom prst="rect">
            <a:avLst/>
          </a:prstGeom>
          <a:noFill/>
        </p:spPr>
      </p:pic>
      <p:pic>
        <p:nvPicPr>
          <p:cNvPr id="36870" name="Picture 6" descr="http://www.croariva.com/pic/5061__split__640.jpg"/>
          <p:cNvPicPr>
            <a:picLocks noChangeAspect="1" noChangeArrowheads="1"/>
          </p:cNvPicPr>
          <p:nvPr/>
        </p:nvPicPr>
        <p:blipFill>
          <a:blip r:embed="rId4"/>
          <a:srcRect l="24610" r="29687"/>
          <a:stretch>
            <a:fillRect/>
          </a:stretch>
        </p:blipFill>
        <p:spPr bwMode="auto">
          <a:xfrm>
            <a:off x="3143240" y="928670"/>
            <a:ext cx="2786082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Župne crkve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37890" name="Picture 2" descr="http://www.selnica.hr/vijesti/data/upimages/P1300006.JPG"/>
          <p:cNvPicPr>
            <a:picLocks noChangeAspect="1" noChangeArrowheads="1"/>
          </p:cNvPicPr>
          <p:nvPr/>
        </p:nvPicPr>
        <p:blipFill>
          <a:blip r:embed="rId2"/>
          <a:srcRect l="20625"/>
          <a:stretch>
            <a:fillRect/>
          </a:stretch>
        </p:blipFill>
        <p:spPr bwMode="auto">
          <a:xfrm rot="160786">
            <a:off x="3542996" y="692464"/>
            <a:ext cx="5292309" cy="5000590"/>
          </a:xfrm>
          <a:prstGeom prst="rect">
            <a:avLst/>
          </a:prstGeom>
          <a:noFill/>
        </p:spPr>
      </p:pic>
      <p:pic>
        <p:nvPicPr>
          <p:cNvPr id="37892" name="Picture 4" descr="http://www.cakoveconline.com/fotogalerije/Zgrade%20Cakovec/thumbnails/crkva-svetog-niko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93305"/>
            <a:ext cx="3500462" cy="4907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Samostanske crkve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38914" name="Picture 2" descr="http://img121.imageshack.us/img121/4752/2315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500594" cy="3002741"/>
          </a:xfrm>
          <a:prstGeom prst="rect">
            <a:avLst/>
          </a:prstGeom>
          <a:noFill/>
        </p:spPr>
      </p:pic>
      <p:pic>
        <p:nvPicPr>
          <p:cNvPr id="38916" name="Picture 4" descr="http://www.croatiaholidayshr.com/Portals/0/images/DNNArticle/Windows-Live-Writer/5143910fc731_98B4/samostan_i_crkva_sv_katarine_2.jpg"/>
          <p:cNvPicPr>
            <a:picLocks noChangeAspect="1" noChangeArrowheads="1"/>
          </p:cNvPicPr>
          <p:nvPr/>
        </p:nvPicPr>
        <p:blipFill>
          <a:blip r:embed="rId3"/>
          <a:srcRect l="11489" r="12422"/>
          <a:stretch>
            <a:fillRect/>
          </a:stretch>
        </p:blipFill>
        <p:spPr bwMode="auto">
          <a:xfrm rot="570799">
            <a:off x="4739489" y="2316787"/>
            <a:ext cx="4132762" cy="363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kapele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39938" name="Picture 2" descr="Kapela Majke Bo&amp;zcaron;je Škapularske, Štrukovec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3000364" y="428604"/>
            <a:ext cx="5715000" cy="4143404"/>
          </a:xfrm>
          <a:prstGeom prst="rect">
            <a:avLst/>
          </a:prstGeom>
          <a:noFill/>
        </p:spPr>
      </p:pic>
      <p:pic>
        <p:nvPicPr>
          <p:cNvPr id="39940" name="Picture 4" descr="http://static.panoramio.com/photos/large/66218477.jpg"/>
          <p:cNvPicPr>
            <a:picLocks noChangeAspect="1" noChangeArrowheads="1"/>
          </p:cNvPicPr>
          <p:nvPr/>
        </p:nvPicPr>
        <p:blipFill>
          <a:blip r:embed="rId3"/>
          <a:srcRect l="6303" t="3872" r="5634" b="20700"/>
          <a:stretch>
            <a:fillRect/>
          </a:stretch>
        </p:blipFill>
        <p:spPr bwMode="auto">
          <a:xfrm rot="375185">
            <a:off x="4557439" y="3779473"/>
            <a:ext cx="3952401" cy="2572029"/>
          </a:xfrm>
          <a:prstGeom prst="rect">
            <a:avLst/>
          </a:prstGeom>
          <a:noFill/>
        </p:spPr>
      </p:pic>
      <p:pic>
        <p:nvPicPr>
          <p:cNvPr id="39942" name="Picture 6" descr="http://t1.gstatic.com/images?q=tbn:ANd9GcTEQ-pmWJjwdR6Cb3HVUgWNmxzAnjiY3M40Hur6R_4aD9qn--x04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24178">
            <a:off x="587406" y="2245414"/>
            <a:ext cx="2716192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200000"/>
              <a:buBlip>
                <a:blip r:embed="rId2"/>
              </a:buBlip>
            </a:pPr>
            <a:endParaRPr lang="hr-HR" sz="6000" dirty="0" smtClean="0"/>
          </a:p>
          <a:p>
            <a:pPr algn="ctr">
              <a:buSzPct val="250000"/>
              <a:buBlip>
                <a:blip r:embed="rId2"/>
              </a:buBlip>
            </a:pPr>
            <a:r>
              <a:rPr lang="hr-HR" sz="5400" dirty="0" smtClean="0"/>
              <a:t> Molitva za Crkvu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Hodočasničke crkve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0962" name="Picture 2" descr="http://www.zagorje.com/Cms_Data/Contents/zagorjecom/Folders/Slike/GradoviOpcine/%7Econtents/3392CWN5CSFPD2RB/marija_bistrica.jpg"/>
          <p:cNvPicPr>
            <a:picLocks noChangeAspect="1" noChangeArrowheads="1"/>
          </p:cNvPicPr>
          <p:nvPr/>
        </p:nvPicPr>
        <p:blipFill>
          <a:blip r:embed="rId2"/>
          <a:srcRect l="22500" b="40900"/>
          <a:stretch>
            <a:fillRect/>
          </a:stretch>
        </p:blipFill>
        <p:spPr bwMode="auto">
          <a:xfrm>
            <a:off x="285719" y="1643050"/>
            <a:ext cx="6327309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4" name="Picture 4" descr="http://www.najboljeuhrvatskoj.info/universalis/3651/slika/-121173-marija-bistrica1_2060344593.jpg"/>
          <p:cNvPicPr>
            <a:picLocks noChangeAspect="1" noChangeArrowheads="1"/>
          </p:cNvPicPr>
          <p:nvPr/>
        </p:nvPicPr>
        <p:blipFill>
          <a:blip r:embed="rId3"/>
          <a:srcRect l="31601" t="4213" r="33637" b="18539"/>
          <a:stretch>
            <a:fillRect/>
          </a:stretch>
        </p:blipFill>
        <p:spPr bwMode="auto">
          <a:xfrm>
            <a:off x="4286248" y="1643050"/>
            <a:ext cx="2357454" cy="3929090"/>
          </a:xfrm>
          <a:prstGeom prst="rect">
            <a:avLst/>
          </a:prstGeom>
          <a:noFill/>
        </p:spPr>
      </p:pic>
      <p:pic>
        <p:nvPicPr>
          <p:cNvPr id="40966" name="Picture 6" descr="http://www.rta.hr/universalis/97/slika/ludbreg3_362485742.jpg"/>
          <p:cNvPicPr>
            <a:picLocks noChangeAspect="1" noChangeArrowheads="1"/>
          </p:cNvPicPr>
          <p:nvPr/>
        </p:nvPicPr>
        <p:blipFill>
          <a:blip r:embed="rId4"/>
          <a:srcRect b="34479"/>
          <a:stretch>
            <a:fillRect/>
          </a:stretch>
        </p:blipFill>
        <p:spPr bwMode="auto">
          <a:xfrm>
            <a:off x="2786050" y="2071678"/>
            <a:ext cx="612234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250000"/>
              <a:buNone/>
            </a:pPr>
            <a:endParaRPr lang="hr-HR" sz="4000" dirty="0" smtClean="0"/>
          </a:p>
          <a:p>
            <a:pPr>
              <a:buSzPct val="250000"/>
              <a:buBlip>
                <a:blip r:embed="rId2"/>
              </a:buBlip>
            </a:pPr>
            <a:endParaRPr lang="hr-HR" sz="4000" dirty="0" smtClean="0"/>
          </a:p>
          <a:p>
            <a:pPr lvl="0">
              <a:buSzPct val="250000"/>
              <a:buBlip>
                <a:blip r:embed="rId2"/>
              </a:buBlip>
            </a:pPr>
            <a:r>
              <a:rPr lang="hr-HR" sz="4000" dirty="0" smtClean="0"/>
              <a:t> Glavni dijelovi svake crkve?</a:t>
            </a:r>
          </a:p>
          <a:p>
            <a:pPr>
              <a:buSzPct val="250000"/>
              <a:buNone/>
            </a:pPr>
            <a:endParaRPr lang="hr-HR" sz="4000" dirty="0" smtClean="0"/>
          </a:p>
          <a:p>
            <a:pPr>
              <a:buSzPct val="250000"/>
              <a:buNone/>
            </a:pPr>
            <a:endParaRPr lang="hr-HR" sz="4000" i="1" dirty="0" smtClean="0"/>
          </a:p>
          <a:p>
            <a:pPr>
              <a:buNone/>
            </a:pP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oltar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1986" name="Picture 2" descr="http://www.destinacije.com/Slike/Hrvatska/CrkveiKatedrale/Zupna_Crkva_Sv_Marka_Evandjeliste-Selnica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6250" r="24999" b="3333"/>
          <a:stretch>
            <a:fillRect/>
          </a:stretch>
        </p:blipFill>
        <p:spPr bwMode="auto">
          <a:xfrm>
            <a:off x="3357554" y="285728"/>
            <a:ext cx="5143536" cy="6347342"/>
          </a:xfrm>
          <a:prstGeom prst="rect">
            <a:avLst/>
          </a:prstGeom>
          <a:noFill/>
        </p:spPr>
      </p:pic>
      <p:pic>
        <p:nvPicPr>
          <p:cNvPr id="41988" name="Picture 4" descr="http://www.zkz.hr/slike/olt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2"/>
            <a:ext cx="3809098" cy="2862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tx1"/>
                </a:solidFill>
              </a:rPr>
              <a:t>ambon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4034" name="Picture 2" descr="http://upload.wikimedia.org/wikipedia/commons/7/76/Catedral_de_Medell%C3%ADn-Ambon.JPG"/>
          <p:cNvPicPr>
            <a:picLocks noChangeAspect="1" noChangeArrowheads="1"/>
          </p:cNvPicPr>
          <p:nvPr/>
        </p:nvPicPr>
        <p:blipFill>
          <a:blip r:embed="rId2" cstate="print"/>
          <a:srcRect l="22970" r="22103" b="9274"/>
          <a:stretch>
            <a:fillRect/>
          </a:stretch>
        </p:blipFill>
        <p:spPr bwMode="auto">
          <a:xfrm>
            <a:off x="5072066" y="285728"/>
            <a:ext cx="3442619" cy="6572272"/>
          </a:xfrm>
          <a:prstGeom prst="rect">
            <a:avLst/>
          </a:prstGeom>
          <a:noFill/>
        </p:spPr>
      </p:pic>
      <p:pic>
        <p:nvPicPr>
          <p:cNvPr id="44036" name="Picture 4" descr="http://4.bp.blogspot.com/-RC9bU0jZQSQ/TZGvLSyGt7I/AAAAAAAADo4/4i-IdcS8OIQ/s1600/ambon+para+leer+la+palalab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643050"/>
            <a:ext cx="3714776" cy="4953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svetohranište</a:t>
            </a:r>
            <a:endParaRPr lang="hr-HR" dirty="0"/>
          </a:p>
        </p:txBody>
      </p:sp>
      <p:pic>
        <p:nvPicPr>
          <p:cNvPr id="45058" name="Picture 2" descr="http://s2.pticica.com/foto/0001115388_l_0_um9tm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36634">
            <a:off x="420922" y="1570818"/>
            <a:ext cx="5624894" cy="421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0" name="Picture 4" descr="http://www.slabbinck.be/product/photos/detail/662-5590-L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638549"/>
            <a:ext cx="2667000" cy="3219451"/>
          </a:xfrm>
          <a:prstGeom prst="rect">
            <a:avLst/>
          </a:prstGeom>
          <a:noFill/>
        </p:spPr>
      </p:pic>
      <p:pic>
        <p:nvPicPr>
          <p:cNvPr id="45062" name="Picture 6" descr="http://svetimartin-zupa.com/slike_ZUPA_php/svetohranis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714356"/>
            <a:ext cx="2328869" cy="3216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830788">
            <a:off x="617781" y="1291090"/>
            <a:ext cx="3429144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8800" dirty="0" smtClean="0"/>
              <a:t>Crkva?</a:t>
            </a:r>
            <a:endParaRPr lang="hr-HR" sz="8800" dirty="0"/>
          </a:p>
        </p:txBody>
      </p:sp>
      <p:sp>
        <p:nvSpPr>
          <p:cNvPr id="5" name="TextBox 4"/>
          <p:cNvSpPr txBox="1"/>
          <p:nvPr/>
        </p:nvSpPr>
        <p:spPr>
          <a:xfrm rot="619270">
            <a:off x="4246149" y="3785588"/>
            <a:ext cx="3313728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8800" dirty="0"/>
              <a:t>c</a:t>
            </a:r>
            <a:r>
              <a:rPr lang="hr-HR" sz="8800" dirty="0" smtClean="0"/>
              <a:t>rkva?</a:t>
            </a:r>
            <a:endParaRPr lang="hr-HR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830788">
            <a:off x="408642" y="816399"/>
            <a:ext cx="3013967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8800" dirty="0" smtClean="0"/>
              <a:t>Crkva</a:t>
            </a:r>
            <a:endParaRPr lang="hr-HR" sz="8800" dirty="0"/>
          </a:p>
        </p:txBody>
      </p:sp>
      <p:sp>
        <p:nvSpPr>
          <p:cNvPr id="5" name="TextBox 4"/>
          <p:cNvSpPr txBox="1"/>
          <p:nvPr/>
        </p:nvSpPr>
        <p:spPr>
          <a:xfrm rot="619270">
            <a:off x="4892449" y="3748395"/>
            <a:ext cx="289855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8800" dirty="0" smtClean="0"/>
              <a:t>crkva</a:t>
            </a:r>
            <a:endParaRPr lang="hr-HR" sz="8800" dirty="0"/>
          </a:p>
        </p:txBody>
      </p:sp>
      <p:sp>
        <p:nvSpPr>
          <p:cNvPr id="6" name="Plus 5"/>
          <p:cNvSpPr/>
          <p:nvPr/>
        </p:nvSpPr>
        <p:spPr>
          <a:xfrm>
            <a:off x="2500298" y="1285860"/>
            <a:ext cx="3143272" cy="3357586"/>
          </a:xfrm>
          <a:prstGeom prst="mathPl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7886700" cy="563543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Plan ploče…</a:t>
            </a:r>
            <a:endParaRPr lang="hr-HR" dirty="0"/>
          </a:p>
        </p:txBody>
      </p:sp>
      <p:pic>
        <p:nvPicPr>
          <p:cNvPr id="1026" name="Picture 2" descr="http://www.spxdallas.org/pictures/church07.gif"/>
          <p:cNvPicPr>
            <a:picLocks noChangeAspect="1" noChangeArrowheads="1"/>
          </p:cNvPicPr>
          <p:nvPr/>
        </p:nvPicPr>
        <p:blipFill>
          <a:blip r:embed="rId2">
            <a:lum bright="70000" contrast="40000"/>
          </a:blip>
          <a:srcRect/>
          <a:stretch>
            <a:fillRect/>
          </a:stretch>
        </p:blipFill>
        <p:spPr bwMode="auto">
          <a:xfrm>
            <a:off x="3214678" y="1500174"/>
            <a:ext cx="1990178" cy="3429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8992" y="3643314"/>
            <a:ext cx="1622560" cy="76944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pPr algn="ctr"/>
            <a:r>
              <a:rPr lang="hr-HR" sz="4400" b="1" dirty="0" smtClean="0"/>
              <a:t>crkva</a:t>
            </a:r>
            <a:endParaRPr lang="hr-HR" sz="4400" b="1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2536017" y="2035959"/>
            <a:ext cx="1357322" cy="85725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2844" y="571480"/>
            <a:ext cx="2571768" cy="255454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hr-HR" sz="3200" b="1" dirty="0"/>
              <a:t>Prvi kršćani okupljali su se po kućama kršćana</a:t>
            </a:r>
            <a:endParaRPr lang="hr-HR" sz="3200" b="1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4393405" y="1678769"/>
            <a:ext cx="1928826" cy="114300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00760" y="714356"/>
            <a:ext cx="3000396" cy="5232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hr-HR" sz="2800" dirty="0"/>
              <a:t>Prve crkve </a:t>
            </a:r>
            <a:r>
              <a:rPr lang="hr-HR" sz="2800" dirty="0" smtClean="0"/>
              <a:t>- 4 </a:t>
            </a:r>
            <a:r>
              <a:rPr lang="hr-HR" sz="2800" dirty="0"/>
              <a:t>st.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72132" y="1785926"/>
            <a:ext cx="3429024" cy="353943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lvl="0" algn="ctr"/>
            <a:r>
              <a:rPr lang="hr-HR" sz="3200" dirty="0" smtClean="0"/>
              <a:t>Biskupske (</a:t>
            </a:r>
            <a:r>
              <a:rPr lang="hr-HR" sz="3200" dirty="0"/>
              <a:t>katedralne</a:t>
            </a:r>
            <a:r>
              <a:rPr lang="hr-HR" sz="3200" dirty="0" smtClean="0"/>
              <a:t>), župne </a:t>
            </a:r>
            <a:r>
              <a:rPr lang="hr-HR" sz="3200" dirty="0"/>
              <a:t>i samostanske crkve</a:t>
            </a:r>
            <a:r>
              <a:rPr lang="hr-HR" sz="3200" dirty="0" smtClean="0"/>
              <a:t>, kapele,  </a:t>
            </a:r>
            <a:endParaRPr lang="hr-HR" sz="3200" dirty="0"/>
          </a:p>
          <a:p>
            <a:pPr algn="ctr"/>
            <a:r>
              <a:rPr lang="hr-HR" sz="3200" dirty="0"/>
              <a:t>hodočasničke </a:t>
            </a:r>
            <a:r>
              <a:rPr lang="hr-HR" sz="3200" dirty="0" smtClean="0"/>
              <a:t>crkve…</a:t>
            </a:r>
            <a:endParaRPr lang="hr-HR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42844" y="3429000"/>
            <a:ext cx="3122971" cy="206210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hr-HR" sz="3200" b="1" dirty="0" smtClean="0"/>
              <a:t>Katakombe -</a:t>
            </a:r>
            <a:r>
              <a:rPr lang="hr-HR" sz="3200" b="1" dirty="0"/>
              <a:t>ranokršćanske podzemne grobnice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2643174" y="3857628"/>
            <a:ext cx="714380" cy="42862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00496" y="5429264"/>
            <a:ext cx="3786214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800" b="1" dirty="0"/>
              <a:t>oltar, </a:t>
            </a:r>
            <a:r>
              <a:rPr lang="hr-HR" sz="2800" b="1" dirty="0" smtClean="0"/>
              <a:t>svetohranište</a:t>
            </a:r>
            <a:r>
              <a:rPr lang="hr-HR" sz="2800" b="1" dirty="0"/>
              <a:t>, </a:t>
            </a:r>
            <a:r>
              <a:rPr lang="hr-HR" sz="2800" b="1" dirty="0" err="1"/>
              <a:t>ambon</a:t>
            </a:r>
            <a:r>
              <a:rPr lang="hr-HR" sz="2800" b="1" dirty="0"/>
              <a:t>, krstionica, </a:t>
            </a:r>
            <a:r>
              <a:rPr lang="hr-HR" sz="2800" b="1" dirty="0" smtClean="0"/>
              <a:t>ispovjedaonica…</a:t>
            </a:r>
            <a:endParaRPr lang="hr-HR" sz="2800" b="1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4321967" y="4822041"/>
            <a:ext cx="785818" cy="71438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929190" y="4000504"/>
            <a:ext cx="785818" cy="7143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4" grpId="0" animBg="1"/>
      <p:bldP spid="18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239000" cy="1143000"/>
          </a:xfrm>
        </p:spPr>
        <p:txBody>
          <a:bodyPr>
            <a:normAutofit/>
          </a:bodyPr>
          <a:lstStyle/>
          <a:p>
            <a:r>
              <a:rPr lang="hr-HR" sz="4400" dirty="0" smtClean="0"/>
              <a:t>Radna bilježnica</a:t>
            </a:r>
            <a:endParaRPr lang="hr-HR" sz="4400" dirty="0"/>
          </a:p>
        </p:txBody>
      </p:sp>
      <p:pic>
        <p:nvPicPr>
          <p:cNvPr id="21506" name="Picture 2" descr="http://www.njuskalo.hr/image-big/knjige-5-8-razred/radna-biljeznica-pozvani-slobodu-slika-15605984.jpg"/>
          <p:cNvPicPr>
            <a:picLocks noChangeAspect="1" noChangeArrowheads="1"/>
          </p:cNvPicPr>
          <p:nvPr/>
        </p:nvPicPr>
        <p:blipFill>
          <a:blip r:embed="rId2"/>
          <a:srcRect l="3074"/>
          <a:stretch>
            <a:fillRect/>
          </a:stretch>
        </p:blipFill>
        <p:spPr bwMode="auto">
          <a:xfrm rot="275242">
            <a:off x="5000628" y="928670"/>
            <a:ext cx="3681422" cy="5245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472" y="2357430"/>
            <a:ext cx="1974387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5400" b="1" dirty="0">
                <a:latin typeface="Candara" pitchFamily="34" charset="0"/>
              </a:rPr>
              <a:t>s</a:t>
            </a:r>
            <a:r>
              <a:rPr lang="hr-HR" sz="5400" b="1" dirty="0" smtClean="0">
                <a:latin typeface="Candara" pitchFamily="34" charset="0"/>
              </a:rPr>
              <a:t>tr. 62</a:t>
            </a:r>
            <a:endParaRPr lang="hr-HR" sz="5400" b="1" dirty="0"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3929066"/>
            <a:ext cx="4123245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5400" b="1" dirty="0" smtClean="0">
                <a:latin typeface="Candara" pitchFamily="34" charset="0"/>
              </a:rPr>
              <a:t>zadatak 2. i 3.</a:t>
            </a:r>
            <a:endParaRPr lang="hr-HR" sz="5400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 rot="631578">
            <a:off x="487441" y="1290009"/>
            <a:ext cx="8229600" cy="293022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hr-HR" sz="6600" b="1" dirty="0">
                <a:solidFill>
                  <a:schemeClr val="bg1"/>
                </a:solidFill>
              </a:rPr>
              <a:t>KATEDRALE U HRVATSKOM NARODU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830788">
            <a:off x="617781" y="1291090"/>
            <a:ext cx="3429144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8800" dirty="0" smtClean="0"/>
              <a:t>Crkva?</a:t>
            </a:r>
            <a:endParaRPr lang="hr-HR" sz="8800" dirty="0"/>
          </a:p>
        </p:txBody>
      </p:sp>
      <p:sp>
        <p:nvSpPr>
          <p:cNvPr id="5" name="TextBox 4"/>
          <p:cNvSpPr txBox="1"/>
          <p:nvPr/>
        </p:nvSpPr>
        <p:spPr>
          <a:xfrm rot="619270">
            <a:off x="4246149" y="3785588"/>
            <a:ext cx="3313728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8800" dirty="0"/>
              <a:t>c</a:t>
            </a:r>
            <a:r>
              <a:rPr lang="hr-HR" sz="8800" dirty="0" smtClean="0"/>
              <a:t>rkva?</a:t>
            </a:r>
            <a:endParaRPr lang="hr-HR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16463" y="1071546"/>
            <a:ext cx="4427537" cy="4005262"/>
          </a:xfrm>
          <a:solidFill>
            <a:schemeClr val="accent1">
              <a:alpha val="0"/>
            </a:schemeClr>
          </a:solidFill>
        </p:spPr>
        <p:txBody>
          <a:bodyPr/>
          <a:lstStyle/>
          <a:p>
            <a:pPr algn="ctr"/>
            <a:r>
              <a:rPr lang="hr-HR" sz="4800" b="1" dirty="0">
                <a:latin typeface="Candara" pitchFamily="34" charset="0"/>
              </a:rPr>
              <a:t>  SVETI DUJAM</a:t>
            </a:r>
            <a:r>
              <a:rPr lang="hr-HR" sz="4800" dirty="0">
                <a:latin typeface="Candara" pitchFamily="34" charset="0"/>
              </a:rPr>
              <a:t/>
            </a:r>
            <a:br>
              <a:rPr lang="hr-HR" sz="4800" dirty="0">
                <a:latin typeface="Candara" pitchFamily="34" charset="0"/>
              </a:rPr>
            </a:br>
            <a:r>
              <a:rPr lang="hr-HR" sz="4800" dirty="0">
                <a:latin typeface="Candara" pitchFamily="34" charset="0"/>
              </a:rPr>
              <a:t/>
            </a:r>
            <a:br>
              <a:rPr lang="hr-HR" sz="4800" dirty="0">
                <a:latin typeface="Candara" pitchFamily="34" charset="0"/>
              </a:rPr>
            </a:br>
            <a:r>
              <a:rPr lang="hr-HR" sz="4800" dirty="0">
                <a:latin typeface="Candara" pitchFamily="34" charset="0"/>
              </a:rPr>
              <a:t>SPLIT</a:t>
            </a:r>
            <a:br>
              <a:rPr lang="hr-HR" sz="4800" dirty="0">
                <a:latin typeface="Candara" pitchFamily="34" charset="0"/>
              </a:rPr>
            </a:br>
            <a:r>
              <a:rPr lang="hr-HR" sz="4800" dirty="0">
                <a:latin typeface="Candara" pitchFamily="34" charset="0"/>
              </a:rPr>
              <a:t/>
            </a:r>
            <a:br>
              <a:rPr lang="hr-HR" sz="4800" dirty="0">
                <a:latin typeface="Candara" pitchFamily="34" charset="0"/>
              </a:rPr>
            </a:br>
            <a:endParaRPr lang="hr-HR" sz="4800" b="1" dirty="0">
              <a:latin typeface="Candara" pitchFamily="34" charset="0"/>
            </a:endParaRPr>
          </a:p>
        </p:txBody>
      </p:sp>
      <p:pic>
        <p:nvPicPr>
          <p:cNvPr id="2053" name="Picture 5" descr="19"/>
          <p:cNvPicPr>
            <a:picLocks noChangeAspect="1" noChangeArrowheads="1"/>
          </p:cNvPicPr>
          <p:nvPr/>
        </p:nvPicPr>
        <p:blipFill>
          <a:blip r:embed="rId2"/>
          <a:srcRect b="7693"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0" y="1142984"/>
            <a:ext cx="3394075" cy="4019561"/>
          </a:xfrm>
        </p:spPr>
        <p:txBody>
          <a:bodyPr/>
          <a:lstStyle/>
          <a:p>
            <a:pPr algn="ctr"/>
            <a:r>
              <a:rPr lang="hr-HR" dirty="0">
                <a:latin typeface="Comic Sans MS" pitchFamily="66" charset="0"/>
              </a:rPr>
              <a:t>SVETI JAKOV</a:t>
            </a:r>
            <a:br>
              <a:rPr lang="hr-HR" dirty="0">
                <a:latin typeface="Comic Sans MS" pitchFamily="66" charset="0"/>
              </a:rPr>
            </a:br>
            <a:r>
              <a:rPr lang="hr-HR" dirty="0">
                <a:latin typeface="Comic Sans MS" pitchFamily="66" charset="0"/>
              </a:rPr>
              <a:t/>
            </a:r>
            <a:br>
              <a:rPr lang="hr-HR" dirty="0">
                <a:latin typeface="Comic Sans MS" pitchFamily="66" charset="0"/>
              </a:rPr>
            </a:br>
            <a:r>
              <a:rPr lang="hr-HR" dirty="0"/>
              <a:t> </a:t>
            </a:r>
            <a:r>
              <a:rPr lang="hr-HR" dirty="0">
                <a:latin typeface="Algerian" pitchFamily="82" charset="0"/>
              </a:rPr>
              <a:t>ŠIBENIK</a:t>
            </a:r>
          </a:p>
        </p:txBody>
      </p:sp>
      <p:pic>
        <p:nvPicPr>
          <p:cNvPr id="44036" name="Picture 4" descr="1128971881_croatia_sibenik_a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1435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04452" name="Picture 4" descr="Katedrala_Sv_Jakova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6" name="Picture 6" descr="HV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2051050" y="5067300"/>
            <a:ext cx="51339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r-HR" sz="4400" dirty="0">
                <a:solidFill>
                  <a:schemeClr val="tx2"/>
                </a:solidFill>
                <a:latin typeface="Comic Sans MS" pitchFamily="66" charset="0"/>
              </a:rPr>
              <a:t>SVETI STJEPAN</a:t>
            </a:r>
            <a:br>
              <a:rPr lang="hr-HR" sz="4400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hr-HR" sz="4000" dirty="0">
                <a:solidFill>
                  <a:schemeClr val="tx2"/>
                </a:solidFill>
                <a:latin typeface="Algerian" pitchFamily="82" charset="0"/>
              </a:rPr>
              <a:t>HVAR</a:t>
            </a:r>
            <a:br>
              <a:rPr lang="hr-HR" sz="4000" dirty="0">
                <a:solidFill>
                  <a:schemeClr val="tx2"/>
                </a:solidFill>
                <a:latin typeface="Algerian" pitchFamily="82" charset="0"/>
              </a:rPr>
            </a:br>
            <a:endParaRPr lang="hr-HR" sz="4000" dirty="0">
              <a:solidFill>
                <a:schemeClr val="tx2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11620" name="Picture 4" descr="Dubrovacka_Katedrala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-714412" y="542926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r-HR" sz="4400" dirty="0">
                <a:solidFill>
                  <a:schemeClr val="bg1"/>
                </a:solidFill>
                <a:latin typeface="Comic Sans MS" pitchFamily="66" charset="0"/>
              </a:rPr>
              <a:t>UZNESENJE BDM</a:t>
            </a:r>
            <a:r>
              <a:rPr lang="hr-HR" sz="4400" dirty="0">
                <a:solidFill>
                  <a:schemeClr val="bg1"/>
                </a:solidFill>
              </a:rPr>
              <a:t> - </a:t>
            </a:r>
            <a:r>
              <a:rPr lang="hr-HR" sz="4400" dirty="0">
                <a:solidFill>
                  <a:schemeClr val="bg1"/>
                </a:solidFill>
                <a:latin typeface="Algerian" pitchFamily="82" charset="0"/>
              </a:rPr>
              <a:t>DUBROVNIK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5" name="Picture 7" descr="http://www.zagreb-touristinfo.hr/docs/web/obj_imgs/img2_large/katedral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4175" y="0"/>
            <a:ext cx="6219825" cy="6858000"/>
          </a:xfrm>
          <a:prstGeom prst="rect">
            <a:avLst/>
          </a:prstGeom>
          <a:noFill/>
        </p:spPr>
      </p:pic>
      <p:pic>
        <p:nvPicPr>
          <p:cNvPr id="78857" name="Picture 9" descr="http://s2.pticica.com/foto/0000910482_l_0_ekpn6o.jpg"/>
          <p:cNvPicPr>
            <a:picLocks noChangeAspect="1" noChangeArrowheads="1"/>
          </p:cNvPicPr>
          <p:nvPr/>
        </p:nvPicPr>
        <p:blipFill>
          <a:blip r:embed="rId3"/>
          <a:srcRect l="7679" t="5625" r="14248" b="11874"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42844" y="285728"/>
            <a:ext cx="3827463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hr-HR" sz="4400" dirty="0">
                <a:solidFill>
                  <a:schemeClr val="bg1"/>
                </a:solidFill>
                <a:latin typeface="Comic Sans MS" pitchFamily="66" charset="0"/>
              </a:rPr>
              <a:t>UZNESENJE</a:t>
            </a:r>
          </a:p>
          <a:p>
            <a:pPr marL="342900" indent="-342900" algn="ctr">
              <a:spcBef>
                <a:spcPct val="20000"/>
              </a:spcBef>
            </a:pPr>
            <a:r>
              <a:rPr lang="hr-HR" sz="4400" dirty="0">
                <a:solidFill>
                  <a:schemeClr val="bg1"/>
                </a:solidFill>
                <a:latin typeface="Comic Sans MS" pitchFamily="66" charset="0"/>
              </a:rPr>
              <a:t>MARIJINO</a:t>
            </a:r>
          </a:p>
          <a:p>
            <a:pPr marL="342900" indent="-342900" algn="ctr">
              <a:spcBef>
                <a:spcPct val="20000"/>
              </a:spcBef>
            </a:pPr>
            <a:r>
              <a:rPr lang="hr-HR" sz="4400" dirty="0" smtClean="0">
                <a:solidFill>
                  <a:schemeClr val="bg1"/>
                </a:solidFill>
                <a:latin typeface="Algerian" pitchFamily="82" charset="0"/>
              </a:rPr>
              <a:t>ZAGREB</a:t>
            </a:r>
            <a:endParaRPr lang="hr-HR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1" name="Picture 7" descr="http://www.biskupija-varazdinska.hr/OLD/Katedrala/Slike/Katedrala_Varazd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43702" cy="6858000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5500702"/>
            <a:ext cx="8697913" cy="1143000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hr-HR" sz="4400" dirty="0">
                <a:solidFill>
                  <a:schemeClr val="bg1"/>
                </a:solidFill>
                <a:latin typeface="Comic Sans MS" pitchFamily="66" charset="0"/>
              </a:rPr>
              <a:t>UZNESENJE </a:t>
            </a:r>
            <a:r>
              <a:rPr lang="hr-HR" sz="4400" dirty="0" smtClean="0">
                <a:solidFill>
                  <a:schemeClr val="bg1"/>
                </a:solidFill>
                <a:latin typeface="Comic Sans MS" pitchFamily="66" charset="0"/>
              </a:rPr>
              <a:t>MARIJINO</a:t>
            </a:r>
            <a:br>
              <a:rPr lang="hr-HR" sz="4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hr-HR" sz="4400" dirty="0" smtClean="0">
                <a:solidFill>
                  <a:schemeClr val="bg1"/>
                </a:solidFill>
              </a:rPr>
              <a:t> </a:t>
            </a:r>
            <a:r>
              <a:rPr lang="hr-HR" sz="4400" dirty="0" smtClean="0">
                <a:solidFill>
                  <a:schemeClr val="bg1"/>
                </a:solidFill>
                <a:latin typeface="Algerian" pitchFamily="82" charset="0"/>
              </a:rPr>
              <a:t>VARAŽDIN</a:t>
            </a:r>
            <a:endParaRPr lang="hr-HR" sz="44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18793" name="Picture 9" descr="http://www.radio-varazdin.hr/cms/upload/slike/katedrala-2-svk-213-x-29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3161" y="0"/>
            <a:ext cx="3230839" cy="53578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24932" name="Picture 4" descr="Zupna_Crkva_Sv_Terezije_Avilske-Pozeska_Katedrala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539750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r-HR" sz="4400">
                <a:solidFill>
                  <a:schemeClr val="bg1"/>
                </a:solidFill>
                <a:latin typeface="Comic Sans MS" pitchFamily="66" charset="0"/>
              </a:rPr>
              <a:t>SVETA TEREZIJA AVILSKA</a:t>
            </a:r>
            <a:br>
              <a:rPr lang="hr-HR" sz="4400">
                <a:solidFill>
                  <a:schemeClr val="bg1"/>
                </a:solidFill>
                <a:latin typeface="Comic Sans MS" pitchFamily="66" charset="0"/>
              </a:rPr>
            </a:br>
            <a:r>
              <a:rPr lang="hr-HR" sz="4400">
                <a:solidFill>
                  <a:schemeClr val="bg1"/>
                </a:solidFill>
                <a:latin typeface="Algerian" pitchFamily="82" charset="0"/>
              </a:rPr>
              <a:t>POŽEGA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29058" y="1428736"/>
            <a:ext cx="4248150" cy="3390887"/>
          </a:xfrm>
        </p:spPr>
        <p:txBody>
          <a:bodyPr>
            <a:normAutofit/>
          </a:bodyPr>
          <a:lstStyle/>
          <a:p>
            <a:pPr algn="r"/>
            <a:r>
              <a:rPr lang="hr-HR" sz="4400" dirty="0" smtClean="0"/>
              <a:t>       ĐAKOVO</a:t>
            </a:r>
            <a:r>
              <a:rPr lang="hr-HR" sz="4400" dirty="0"/>
              <a:t/>
            </a:r>
            <a:br>
              <a:rPr lang="hr-HR" sz="4400" dirty="0"/>
            </a:br>
            <a:r>
              <a:rPr lang="hr-HR" sz="4400" dirty="0"/>
              <a:t/>
            </a:r>
            <a:br>
              <a:rPr lang="hr-HR" sz="4400" dirty="0"/>
            </a:br>
            <a:r>
              <a:rPr lang="hr-HR" sz="4400" dirty="0" smtClean="0"/>
              <a:t>SVETI</a:t>
            </a:r>
            <a:br>
              <a:rPr lang="hr-HR" sz="4400" dirty="0" smtClean="0"/>
            </a:br>
            <a:r>
              <a:rPr lang="hr-HR" sz="4400" dirty="0" smtClean="0"/>
              <a:t>PETAR</a:t>
            </a:r>
            <a:endParaRPr lang="hr-HR" sz="4400" dirty="0"/>
          </a:p>
        </p:txBody>
      </p:sp>
      <p:pic>
        <p:nvPicPr>
          <p:cNvPr id="39944" name="Picture 8" descr="http://forum.net.hr/cfs-file.ashx/__key/CommunityServer.Discussions.Components.Files/93/4370.St_5F005F00_Peter_2500_27s_5F00_Cathedral_2500_2C_5F00_Dako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786446" cy="6857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2230" name="Picture 6" descr="http://webiny.com/client_backend/uploads/pearls/company_1/images/djakovo-DAKOVACKA%20KATEDR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114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830788">
            <a:off x="474905" y="576710"/>
            <a:ext cx="3429144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8800" dirty="0" smtClean="0"/>
              <a:t>Crkva?</a:t>
            </a:r>
            <a:endParaRPr lang="hr-HR" sz="8800" dirty="0"/>
          </a:p>
        </p:txBody>
      </p:sp>
      <p:pic>
        <p:nvPicPr>
          <p:cNvPr id="1026" name="Picture 2" descr="http://www.bitno.net/wp-content/uploads/2012/01/Malezijski-kr%C5%A1%C4%87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4961501" cy="312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www.bitno.net/wp-content/uploads/2012/02/Indija-Progonjeni-kr%C5%A1%C4%87ani-%C5%BEele-oprostiti-svojim-progoniteljim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94966">
            <a:off x="3646810" y="202866"/>
            <a:ext cx="2522544" cy="191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www.zupa-svkriz.hr/obavijesti/slike/pricest02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500570"/>
            <a:ext cx="3346467" cy="2097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www.dalmacijanews.com/Portals/0/images/2013/02/katolic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928802"/>
            <a:ext cx="4198948" cy="2501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9700" y="1600200"/>
            <a:ext cx="3673475" cy="4525963"/>
          </a:xfrm>
        </p:spPr>
        <p:txBody>
          <a:bodyPr/>
          <a:lstStyle/>
          <a:p>
            <a:pPr>
              <a:buFontTx/>
              <a:buNone/>
            </a:pPr>
            <a:r>
              <a:rPr lang="hr-HR" sz="4400">
                <a:latin typeface="Algerian" pitchFamily="82" charset="0"/>
              </a:rPr>
              <a:t>KRIŽEVCI</a:t>
            </a:r>
          </a:p>
          <a:p>
            <a:pPr>
              <a:buFontTx/>
              <a:buNone/>
            </a:pPr>
            <a:endParaRPr lang="hr-HR" sz="440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hr-HR" sz="4400">
                <a:latin typeface="Comic Sans MS" pitchFamily="66" charset="0"/>
              </a:rPr>
              <a:t>PRESVETO</a:t>
            </a:r>
          </a:p>
          <a:p>
            <a:pPr>
              <a:buFontTx/>
              <a:buNone/>
            </a:pPr>
            <a:r>
              <a:rPr lang="hr-HR" sz="4400">
                <a:latin typeface="Comic Sans MS" pitchFamily="66" charset="0"/>
              </a:rPr>
              <a:t>TROJSTVO</a:t>
            </a:r>
          </a:p>
        </p:txBody>
      </p:sp>
      <p:pic>
        <p:nvPicPr>
          <p:cNvPr id="96260" name="Picture 4" descr="križevci_katedral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24450" cy="6858000"/>
          </a:xfrm>
          <a:prstGeom prst="rect">
            <a:avLst/>
          </a:prstGeom>
          <a:noFill/>
        </p:spPr>
      </p:pic>
      <p:pic>
        <p:nvPicPr>
          <p:cNvPr id="96264" name="Picture 8" descr="varazdinska_katedr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" y="720725"/>
            <a:ext cx="9525" cy="9525"/>
          </a:xfrm>
          <a:prstGeom prst="rect">
            <a:avLst/>
          </a:prstGeom>
          <a:noFill/>
        </p:spPr>
      </p:pic>
      <p:pic>
        <p:nvPicPr>
          <p:cNvPr id="96265" name="Picture 9" descr="varaždin_katedr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" y="863600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križevci_katedral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38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katedrala-sveti_vid_rije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97286" name="Rectangle 6"/>
          <p:cNvSpPr>
            <a:spLocks noGrp="1" noChangeArrowheads="1"/>
          </p:cNvSpPr>
          <p:nvPr>
            <p:ph type="title"/>
          </p:nvPr>
        </p:nvSpPr>
        <p:spPr>
          <a:xfrm>
            <a:off x="571472" y="5000636"/>
            <a:ext cx="8229600" cy="1143000"/>
          </a:xfrm>
          <a:noFill/>
          <a:ln/>
        </p:spPr>
        <p:txBody>
          <a:bodyPr>
            <a:noAutofit/>
          </a:bodyPr>
          <a:lstStyle/>
          <a:p>
            <a:r>
              <a:rPr lang="hr-HR" sz="6600" dirty="0">
                <a:solidFill>
                  <a:schemeClr val="bg1"/>
                </a:solidFill>
                <a:latin typeface="Comic Sans MS" pitchFamily="66" charset="0"/>
              </a:rPr>
              <a:t>SVETI VID</a:t>
            </a:r>
            <a:r>
              <a:rPr lang="hr-HR" sz="6600" dirty="0">
                <a:solidFill>
                  <a:schemeClr val="bg1"/>
                </a:solidFill>
              </a:rPr>
              <a:t> - </a:t>
            </a:r>
            <a:r>
              <a:rPr lang="hr-HR" sz="6600" dirty="0">
                <a:solidFill>
                  <a:schemeClr val="bg1"/>
                </a:solidFill>
                <a:latin typeface="Algerian" pitchFamily="82" charset="0"/>
              </a:rPr>
              <a:t>RIJEKA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krk_katedra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14863" cy="6858000"/>
          </a:xfrm>
          <a:prstGeom prst="rect">
            <a:avLst/>
          </a:prstGeom>
          <a:noFill/>
        </p:spPr>
      </p:pic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4357686" y="1214422"/>
            <a:ext cx="388937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r-HR" sz="4400" dirty="0">
                <a:solidFill>
                  <a:schemeClr val="tx2"/>
                </a:solidFill>
                <a:latin typeface="Comic Sans MS" pitchFamily="66" charset="0"/>
              </a:rPr>
              <a:t>UZNESENJE BDM</a:t>
            </a:r>
          </a:p>
          <a:p>
            <a:pPr algn="ctr"/>
            <a:endParaRPr lang="hr-HR" sz="4400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hr-HR" sz="7200" dirty="0">
                <a:solidFill>
                  <a:schemeClr val="tx2"/>
                </a:solidFill>
                <a:latin typeface="Algerian" pitchFamily="82" charset="0"/>
              </a:rPr>
              <a:t>KRK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Katedrala_Uznesenja_Marijina-Krcka_Katedrala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87900" y="0"/>
            <a:ext cx="4356100" cy="5962650"/>
          </a:xfrm>
        </p:spPr>
        <p:txBody>
          <a:bodyPr>
            <a:normAutofit/>
          </a:bodyPr>
          <a:lstStyle/>
          <a:p>
            <a:pPr algn="ctr"/>
            <a:r>
              <a:rPr lang="hr-HR" sz="4400" dirty="0">
                <a:latin typeface="Comic Sans MS" pitchFamily="66" charset="0"/>
              </a:rPr>
              <a:t>EUFRAZIJEVA BAZILIKA</a:t>
            </a:r>
            <a:br>
              <a:rPr lang="hr-HR" sz="4400" dirty="0">
                <a:latin typeface="Comic Sans MS" pitchFamily="66" charset="0"/>
              </a:rPr>
            </a:br>
            <a:r>
              <a:rPr lang="hr-HR" sz="4400" dirty="0"/>
              <a:t/>
            </a:r>
            <a:br>
              <a:rPr lang="hr-HR" sz="4400" dirty="0"/>
            </a:br>
            <a:r>
              <a:rPr lang="hr-HR" sz="4400" dirty="0">
                <a:latin typeface="Arial Black" pitchFamily="34" charset="0"/>
              </a:rPr>
              <a:t>POREČ</a:t>
            </a:r>
          </a:p>
        </p:txBody>
      </p:sp>
      <p:pic>
        <p:nvPicPr>
          <p:cNvPr id="15364" name="Picture 4" descr="porec bazilika eufrazijev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0"/>
            <a:ext cx="4632325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12644" name="Picture 4" descr="Eufrazijeva_Bazilika-Porecka_Katedrala-Eufrazijana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Katedrala_Sv_Stosije"/>
          <p:cNvPicPr>
            <a:picLocks noChangeAspect="1" noChangeArrowheads="1"/>
          </p:cNvPicPr>
          <p:nvPr/>
        </p:nvPicPr>
        <p:blipFill>
          <a:blip r:embed="rId2"/>
          <a:srcRect b="31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5718" name="Rectangle 6"/>
          <p:cNvSpPr>
            <a:spLocks noGrp="1" noChangeArrowheads="1"/>
          </p:cNvSpPr>
          <p:nvPr>
            <p:ph type="title"/>
          </p:nvPr>
        </p:nvSpPr>
        <p:spPr>
          <a:xfrm>
            <a:off x="357158" y="5500702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bg1"/>
                </a:solidFill>
                <a:latin typeface="Comic Sans MS" pitchFamily="66" charset="0"/>
              </a:rPr>
              <a:t>SVETA STOŠIJA</a:t>
            </a:r>
            <a:r>
              <a:rPr lang="hr-HR" sz="4800" dirty="0">
                <a:solidFill>
                  <a:schemeClr val="bg1"/>
                </a:solidFill>
              </a:rPr>
              <a:t> - </a:t>
            </a:r>
            <a:r>
              <a:rPr lang="hr-HR" sz="4800" dirty="0">
                <a:solidFill>
                  <a:schemeClr val="bg1"/>
                </a:solidFill>
                <a:latin typeface="Algerian" pitchFamily="82" charset="0"/>
              </a:rPr>
              <a:t>ZADAR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219700" y="357166"/>
            <a:ext cx="3924300" cy="5891212"/>
          </a:xfrm>
        </p:spPr>
        <p:txBody>
          <a:bodyPr/>
          <a:lstStyle/>
          <a:p>
            <a:r>
              <a:rPr lang="hr-HR" dirty="0">
                <a:latin typeface="Arial Black" pitchFamily="34" charset="0"/>
              </a:rPr>
              <a:t>GOSPIĆ</a:t>
            </a:r>
            <a:br>
              <a:rPr lang="hr-HR" dirty="0">
                <a:latin typeface="Arial Black" pitchFamily="34" charset="0"/>
              </a:rPr>
            </a:br>
            <a:r>
              <a:rPr lang="hr-HR" dirty="0">
                <a:latin typeface="Arial Black" pitchFamily="34" charset="0"/>
              </a:rPr>
              <a:t/>
            </a:r>
            <a:br>
              <a:rPr lang="hr-HR" dirty="0">
                <a:latin typeface="Arial Black" pitchFamily="34" charset="0"/>
              </a:rPr>
            </a:br>
            <a:r>
              <a:rPr lang="hr-HR" sz="3600" dirty="0">
                <a:latin typeface="Arial Black" pitchFamily="34" charset="0"/>
              </a:rPr>
              <a:t>NAVJEŠTENJE BDM</a:t>
            </a:r>
          </a:p>
        </p:txBody>
      </p:sp>
      <p:pic>
        <p:nvPicPr>
          <p:cNvPr id="138244" name="Picture 4" descr="Centar_Gospica%20(16)"/>
          <p:cNvPicPr>
            <a:picLocks noChangeAspect="1" noChangeArrowheads="1"/>
          </p:cNvPicPr>
          <p:nvPr/>
        </p:nvPicPr>
        <p:blipFill>
          <a:blip r:embed="rId2"/>
          <a:srcRect r="4784" b="6250"/>
          <a:stretch>
            <a:fillRect/>
          </a:stretch>
        </p:blipFill>
        <p:spPr bwMode="auto">
          <a:xfrm>
            <a:off x="-1" y="0"/>
            <a:ext cx="525778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puturist.com/images/galleries/640-480/1e08fead-e586-4995-9768-1f6efc0e4636-vatikan-obradena1.jpg"/>
          <p:cNvPicPr>
            <a:picLocks noChangeAspect="1" noChangeArrowheads="1"/>
          </p:cNvPicPr>
          <p:nvPr/>
        </p:nvPicPr>
        <p:blipFill>
          <a:blip r:embed="rId2"/>
          <a:srcRect b="8861"/>
          <a:stretch>
            <a:fillRect/>
          </a:stretch>
        </p:blipFill>
        <p:spPr bwMode="auto">
          <a:xfrm>
            <a:off x="-1" y="0"/>
            <a:ext cx="9167231" cy="55721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5857892"/>
            <a:ext cx="72611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 smtClean="0"/>
              <a:t>Bazilika sv. Petra u Vatikanu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619270">
            <a:off x="5246280" y="4499967"/>
            <a:ext cx="3313728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8800" dirty="0"/>
              <a:t>c</a:t>
            </a:r>
            <a:r>
              <a:rPr lang="hr-HR" sz="8800" dirty="0" smtClean="0"/>
              <a:t>rkva?</a:t>
            </a:r>
            <a:endParaRPr lang="hr-HR" sz="8800" dirty="0"/>
          </a:p>
        </p:txBody>
      </p:sp>
      <p:pic>
        <p:nvPicPr>
          <p:cNvPr id="19458" name="Picture 2" descr="http://upload.wikimedia.org/wikipedia/commons/thumb/8/84/The_Zagreb_Chatedral_2.jpg/220px-The_Zagreb_Chatedral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86190"/>
            <a:ext cx="2095500" cy="2638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http://www.modrojezero.org/docs/history/crkva/WebCrkva/CrkvaIzvanaPanoFinalB.jpg"/>
          <p:cNvPicPr>
            <a:picLocks noChangeAspect="1" noChangeArrowheads="1"/>
          </p:cNvPicPr>
          <p:nvPr/>
        </p:nvPicPr>
        <p:blipFill>
          <a:blip r:embed="rId3"/>
          <a:srcRect l="17976" t="5850" r="16111" b="2885"/>
          <a:stretch>
            <a:fillRect/>
          </a:stretch>
        </p:blipFill>
        <p:spPr bwMode="auto">
          <a:xfrm>
            <a:off x="4857752" y="357166"/>
            <a:ext cx="3500462" cy="4136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462" name="Picture 6" descr="http://www.virovitica.net/photovtc/stare_fotke/vtc-crkva%201907%20godi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071810"/>
            <a:ext cx="2398732" cy="3402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http://www.gornjastubica.hr/slike/crkv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7166"/>
            <a:ext cx="3541602" cy="2942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5538" name="Picture 2" descr="http://www.sv-franjo-capljina.com/wp-content/uploads/2010/10/vatik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34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6562" name="Picture 2" descr="http://www.index.hr/images2/bazilika-sv-petra-vatikan_af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97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7239000" cy="1143000"/>
          </a:xfrm>
        </p:spPr>
        <p:txBody>
          <a:bodyPr>
            <a:normAutofit/>
          </a:bodyPr>
          <a:lstStyle/>
          <a:p>
            <a:pPr algn="r"/>
            <a:r>
              <a:rPr lang="hr-HR" sz="4400" dirty="0" smtClean="0"/>
              <a:t>Radna bilježnica</a:t>
            </a:r>
            <a:endParaRPr lang="hr-HR" sz="4400" dirty="0"/>
          </a:p>
        </p:txBody>
      </p:sp>
      <p:pic>
        <p:nvPicPr>
          <p:cNvPr id="21506" name="Picture 2" descr="http://www.njuskalo.hr/image-big/knjige-5-8-razred/radna-biljeznica-pozvani-slobodu-slika-15605984.jpg"/>
          <p:cNvPicPr>
            <a:picLocks noChangeAspect="1" noChangeArrowheads="1"/>
          </p:cNvPicPr>
          <p:nvPr/>
        </p:nvPicPr>
        <p:blipFill>
          <a:blip r:embed="rId2"/>
          <a:srcRect l="3074"/>
          <a:stretch>
            <a:fillRect/>
          </a:stretch>
        </p:blipFill>
        <p:spPr bwMode="auto">
          <a:xfrm rot="21200090">
            <a:off x="775354" y="1281800"/>
            <a:ext cx="3681422" cy="5245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14942" y="1928802"/>
            <a:ext cx="187339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5400" b="1" dirty="0">
                <a:latin typeface="Candara" pitchFamily="34" charset="0"/>
              </a:rPr>
              <a:t>s</a:t>
            </a:r>
            <a:r>
              <a:rPr lang="hr-HR" sz="5400" b="1" dirty="0" smtClean="0">
                <a:latin typeface="Candara" pitchFamily="34" charset="0"/>
              </a:rPr>
              <a:t>tr. 61</a:t>
            </a:r>
            <a:endParaRPr lang="hr-HR" sz="5400" b="1" dirty="0"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3714752"/>
            <a:ext cx="3047629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5400" b="1" dirty="0">
                <a:latin typeface="Candara" pitchFamily="34" charset="0"/>
              </a:rPr>
              <a:t>z</a:t>
            </a:r>
            <a:r>
              <a:rPr lang="hr-HR" sz="5400" b="1" dirty="0" smtClean="0">
                <a:latin typeface="Candara" pitchFamily="34" charset="0"/>
              </a:rPr>
              <a:t>adatak 1.</a:t>
            </a:r>
            <a:endParaRPr lang="hr-HR" sz="5400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7239000" cy="1608762"/>
          </a:xfrm>
        </p:spPr>
        <p:txBody>
          <a:bodyPr>
            <a:noAutofit/>
          </a:bodyPr>
          <a:lstStyle/>
          <a:p>
            <a:pPr algn="ctr"/>
            <a:r>
              <a:rPr lang="hr-HR" sz="6000" cap="none" dirty="0" smtClean="0"/>
              <a:t>Je li </a:t>
            </a:r>
            <a:r>
              <a:rPr lang="hr-HR" sz="6000" cap="none" dirty="0" err="1" smtClean="0"/>
              <a:t>bitnija</a:t>
            </a:r>
            <a:r>
              <a:rPr lang="hr-HR" sz="6000" cap="none" dirty="0" smtClean="0"/>
              <a:t> </a:t>
            </a:r>
            <a:r>
              <a:rPr lang="hr-HR" sz="6000" i="1" cap="none" dirty="0" smtClean="0"/>
              <a:t>Crkva</a:t>
            </a:r>
            <a:r>
              <a:rPr lang="hr-HR" sz="6000" cap="none" dirty="0" smtClean="0"/>
              <a:t> ili </a:t>
            </a:r>
            <a:r>
              <a:rPr lang="hr-HR" sz="6000" i="1" cap="none" dirty="0" smtClean="0"/>
              <a:t>crkva?</a:t>
            </a:r>
            <a:endParaRPr lang="hr-HR" sz="6000" cap="none" dirty="0"/>
          </a:p>
        </p:txBody>
      </p:sp>
      <p:pic>
        <p:nvPicPr>
          <p:cNvPr id="4" name="Picture 2" descr="http://www.bitno.net/wp-content/uploads/2012/01/Malezijski-kr%C5%A1%C4%87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4734601" cy="2981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http://www.modrojezero.org/docs/history/crkva/WebCrkva/CrkvaIzvanaPanoFinalB.jpg"/>
          <p:cNvPicPr>
            <a:picLocks noChangeAspect="1" noChangeArrowheads="1"/>
          </p:cNvPicPr>
          <p:nvPr/>
        </p:nvPicPr>
        <p:blipFill>
          <a:blip r:embed="rId3"/>
          <a:srcRect l="17976" t="5850" r="16111" b="2885"/>
          <a:stretch>
            <a:fillRect/>
          </a:stretch>
        </p:blipFill>
        <p:spPr bwMode="auto">
          <a:xfrm rot="991855">
            <a:off x="5448276" y="2572275"/>
            <a:ext cx="3035600" cy="3587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8800" dirty="0" smtClean="0"/>
              <a:t>CRKVENE ZGRADE</a:t>
            </a:r>
            <a:endParaRPr lang="hr-HR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8992" y="4143380"/>
            <a:ext cx="5114778" cy="1101248"/>
          </a:xfrm>
        </p:spPr>
        <p:txBody>
          <a:bodyPr>
            <a:noAutofit/>
          </a:bodyPr>
          <a:lstStyle/>
          <a:p>
            <a:r>
              <a:rPr lang="hr-HR" sz="3600" i="1" dirty="0" smtClean="0"/>
              <a:t>crkva, kapela,</a:t>
            </a:r>
          </a:p>
          <a:p>
            <a:r>
              <a:rPr lang="hr-HR" sz="3600" i="1" dirty="0" smtClean="0"/>
              <a:t>katedrala,</a:t>
            </a:r>
          </a:p>
          <a:p>
            <a:r>
              <a:rPr lang="hr-HR" sz="3600" i="1" dirty="0" smtClean="0"/>
              <a:t>unutrašnjost crkve</a:t>
            </a:r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250000"/>
              <a:buBlip>
                <a:blip r:embed="rId2"/>
              </a:buBlip>
            </a:pPr>
            <a:r>
              <a:rPr lang="hr-HR" sz="4000" i="1" dirty="0" smtClean="0"/>
              <a:t>Jesu li oduvijek postojale crkve kao što danas izgledaju?</a:t>
            </a:r>
          </a:p>
          <a:p>
            <a:pPr>
              <a:buSzPct val="250000"/>
              <a:buNone/>
            </a:pPr>
            <a:endParaRPr lang="hr-HR" sz="4000" i="1" dirty="0" smtClean="0"/>
          </a:p>
          <a:p>
            <a:pPr lvl="0">
              <a:buSzPct val="250000"/>
              <a:buBlip>
                <a:blip r:embed="rId2"/>
              </a:buBlip>
            </a:pPr>
            <a:r>
              <a:rPr lang="hr-HR" sz="4000" i="1" dirty="0" smtClean="0"/>
              <a:t>Gdje su se na euharistijska slavlja okupljali prvi kršćani?</a:t>
            </a:r>
            <a:endParaRPr lang="hr-HR" sz="4000" dirty="0" smtClean="0"/>
          </a:p>
          <a:p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Prvi kršćani okupljali su se po kućama kršćana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27650" name="Picture 2" descr="http://www.hrvojeivancic.com/wp-content/uploads/2011/10/Slika-16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68393">
            <a:off x="541899" y="1578708"/>
            <a:ext cx="4882112" cy="3257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www.zupa-petrusevec.hr/picts/isus%20i%20bartime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23804">
            <a:off x="5236393" y="1545989"/>
            <a:ext cx="3758223" cy="4714863"/>
          </a:xfrm>
          <a:prstGeom prst="rect">
            <a:avLst/>
          </a:prstGeom>
          <a:noFill/>
        </p:spPr>
      </p:pic>
      <p:pic>
        <p:nvPicPr>
          <p:cNvPr id="27654" name="Picture 6" descr="http://i331.photobucket.com/albums/l447/djjaquanix/2okadijabadnja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452">
            <a:off x="1499913" y="4104952"/>
            <a:ext cx="3571900" cy="2490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127</TotalTime>
  <Words>271</Words>
  <Application>Microsoft Office PowerPoint</Application>
  <PresentationFormat>On-screen Show (4:3)</PresentationFormat>
  <Paragraphs>84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Opulent</vt:lpstr>
      <vt:lpstr>Slide 1</vt:lpstr>
      <vt:lpstr>Slide 2</vt:lpstr>
      <vt:lpstr>Slide 3</vt:lpstr>
      <vt:lpstr>Slide 4</vt:lpstr>
      <vt:lpstr>Slide 5</vt:lpstr>
      <vt:lpstr>Je li bitnija Crkva ili crkva?</vt:lpstr>
      <vt:lpstr>CRKVENE ZGRADE</vt:lpstr>
      <vt:lpstr>Slide 8</vt:lpstr>
      <vt:lpstr>Prvi kršćani okupljali su se po kućama kršćana</vt:lpstr>
      <vt:lpstr>Slide 10</vt:lpstr>
      <vt:lpstr>katakombe</vt:lpstr>
      <vt:lpstr>katakombe</vt:lpstr>
      <vt:lpstr>Slide 13</vt:lpstr>
      <vt:lpstr>4. stoljeće</vt:lpstr>
      <vt:lpstr>Slide 15</vt:lpstr>
      <vt:lpstr>Biskupske Crkve - Katedrale</vt:lpstr>
      <vt:lpstr>Župne crkve</vt:lpstr>
      <vt:lpstr>Samostanske crkve</vt:lpstr>
      <vt:lpstr>kapele</vt:lpstr>
      <vt:lpstr>Hodočasničke crkve</vt:lpstr>
      <vt:lpstr>Slide 21</vt:lpstr>
      <vt:lpstr>oltar</vt:lpstr>
      <vt:lpstr>ambon</vt:lpstr>
      <vt:lpstr>svetohranište</vt:lpstr>
      <vt:lpstr>Slide 25</vt:lpstr>
      <vt:lpstr>Slide 26</vt:lpstr>
      <vt:lpstr>Plan ploče…</vt:lpstr>
      <vt:lpstr>Radna bilježnica</vt:lpstr>
      <vt:lpstr>KATEDRALE U HRVATSKOM NARODU</vt:lpstr>
      <vt:lpstr>  SVETI DUJAM  SPLIT  </vt:lpstr>
      <vt:lpstr>SVETI JAKOV   ŠIBENIK</vt:lpstr>
      <vt:lpstr>Slide 32</vt:lpstr>
      <vt:lpstr>Slide 33</vt:lpstr>
      <vt:lpstr>Slide 34</vt:lpstr>
      <vt:lpstr>Slide 35</vt:lpstr>
      <vt:lpstr>UZNESENJE MARIJINO  VARAŽDIN</vt:lpstr>
      <vt:lpstr>Slide 37</vt:lpstr>
      <vt:lpstr>       ĐAKOVO  SVETI PETAR</vt:lpstr>
      <vt:lpstr>Slide 39</vt:lpstr>
      <vt:lpstr>Slide 40</vt:lpstr>
      <vt:lpstr>Slide 41</vt:lpstr>
      <vt:lpstr>SVETI VID - RIJEKA</vt:lpstr>
      <vt:lpstr>Slide 43</vt:lpstr>
      <vt:lpstr>Slide 44</vt:lpstr>
      <vt:lpstr>EUFRAZIJEVA BAZILIKA  POREČ</vt:lpstr>
      <vt:lpstr>Slide 46</vt:lpstr>
      <vt:lpstr>SVETA STOŠIJA - ZADAR</vt:lpstr>
      <vt:lpstr>GOSPIĆ  NAVJEŠTENJE BDM</vt:lpstr>
      <vt:lpstr>Slide 49</vt:lpstr>
      <vt:lpstr>Slide 50</vt:lpstr>
      <vt:lpstr>Slide 51</vt:lpstr>
      <vt:lpstr>Radna bilježnica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Nikola</dc:creator>
  <cp:lastModifiedBy>Nikola</cp:lastModifiedBy>
  <cp:revision>15</cp:revision>
  <dcterms:created xsi:type="dcterms:W3CDTF">2013-03-17T19:59:49Z</dcterms:created>
  <dcterms:modified xsi:type="dcterms:W3CDTF">2013-04-21T08:57:20Z</dcterms:modified>
</cp:coreProperties>
</file>