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6" r:id="rId12"/>
    <p:sldId id="267" r:id="rId13"/>
    <p:sldId id="268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2262" y="-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F42E-440C-42F7-811A-7242600582D4}" type="datetimeFigureOut">
              <a:rPr lang="sr-Latn-CS" smtClean="0"/>
              <a:pPr/>
              <a:t>18.3.2013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2579-65AF-423D-9D4D-C8B140F8A81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0613" y="4267200"/>
            <a:ext cx="6345302" cy="1371600"/>
          </a:xfrm>
          <a:noFill/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613" y="990600"/>
            <a:ext cx="6345302" cy="3200400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8785936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F42E-440C-42F7-811A-7242600582D4}" type="datetimeFigureOut">
              <a:rPr lang="sr-Latn-CS" smtClean="0"/>
              <a:pPr/>
              <a:t>18.3.2013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2579-65AF-423D-9D4D-C8B140F8A81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600200">
              <a:defRPr/>
            </a:lvl6pPr>
            <a:lvl7pPr marL="1874520">
              <a:defRPr/>
            </a:lvl7pPr>
            <a:lvl8pPr marL="2148840">
              <a:defRPr/>
            </a:lvl8pPr>
            <a:lvl9pPr marL="242316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3870325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F42E-440C-42F7-811A-7242600582D4}" type="datetimeFigureOut">
              <a:rPr lang="sr-Latn-CS" smtClean="0"/>
              <a:pPr/>
              <a:t>18.3.2013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2579-65AF-423D-9D4D-C8B140F8A81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0613" y="381000"/>
            <a:ext cx="6230973" cy="5791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916" y="381000"/>
            <a:ext cx="1429121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619852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F42E-440C-42F7-811A-7242600582D4}" type="datetimeFigureOut">
              <a:rPr lang="sr-Latn-CS" smtClean="0"/>
              <a:pPr/>
              <a:t>18.3.2013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2579-65AF-423D-9D4D-C8B140F8A81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1944926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F42E-440C-42F7-811A-7242600582D4}" type="datetimeFigureOut">
              <a:rPr lang="sr-Latn-CS" smtClean="0"/>
              <a:pPr/>
              <a:t>18.3.2013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2579-65AF-423D-9D4D-C8B140F8A81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0613" y="4876800"/>
            <a:ext cx="6345303" cy="1143000"/>
          </a:xfrm>
          <a:noFill/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613" y="2057401"/>
            <a:ext cx="6345303" cy="2666999"/>
          </a:xfrm>
        </p:spPr>
        <p:txBody>
          <a:bodyPr anchor="b">
            <a:normAutofit/>
          </a:bodyPr>
          <a:lstStyle>
            <a:lvl1pPr algn="l">
              <a:defRPr sz="48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215614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F42E-440C-42F7-811A-7242600582D4}" type="datetimeFigureOut">
              <a:rPr lang="sr-Latn-CS" smtClean="0"/>
              <a:pPr/>
              <a:t>18.3.2013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2579-65AF-423D-9D4D-C8B140F8A81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738" y="1676401"/>
            <a:ext cx="3525930" cy="4495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0612" y="1676400"/>
            <a:ext cx="3525930" cy="4495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1934511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F42E-440C-42F7-811A-7242600582D4}" type="datetimeFigureOut">
              <a:rPr lang="sr-Latn-CS" smtClean="0"/>
              <a:pPr/>
              <a:t>18.3.2013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2579-65AF-423D-9D4D-C8B140F8A81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6458"/>
            <a:ext cx="3528363" cy="365574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676400"/>
            <a:ext cx="3528363" cy="76200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0612" y="2516458"/>
            <a:ext cx="3526775" cy="365574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0612" y="1676400"/>
            <a:ext cx="3526775" cy="76200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612" y="381000"/>
            <a:ext cx="7202776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0576845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F42E-440C-42F7-811A-7242600582D4}" type="datetimeFigureOut">
              <a:rPr lang="sr-Latn-CS" smtClean="0"/>
              <a:pPr/>
              <a:t>18.3.2013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2579-65AF-423D-9D4D-C8B140F8A81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9511801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F42E-440C-42F7-811A-7242600582D4}" type="datetimeFigureOut">
              <a:rPr lang="sr-Latn-CS" smtClean="0"/>
              <a:pPr/>
              <a:t>18.3.2013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2579-65AF-423D-9D4D-C8B140F8A81A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3391544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5F42E-440C-42F7-811A-7242600582D4}" type="datetimeFigureOut">
              <a:rPr lang="sr-Latn-CS" smtClean="0"/>
              <a:pPr/>
              <a:t>18.3.2013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A2579-65AF-423D-9D4D-C8B140F8A81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29627" y="4191000"/>
            <a:ext cx="2858244" cy="1524000"/>
          </a:xfrm>
          <a:noFill/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0612" y="685800"/>
            <a:ext cx="4630356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9627" y="1676400"/>
            <a:ext cx="2858244" cy="2438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32280378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42107" y="0"/>
            <a:ext cx="4458862" cy="6858000"/>
          </a:xfr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29627" y="4191000"/>
            <a:ext cx="2858244" cy="1524000"/>
          </a:xfrm>
          <a:noFill/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9627" y="1676400"/>
            <a:ext cx="2858244" cy="2438400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0999514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4085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CBE5F42E-440C-42F7-811A-7242600582D4}" type="datetimeFigureOut">
              <a:rPr lang="sr-Latn-CS" smtClean="0"/>
              <a:pPr/>
              <a:t>18.3.2013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39992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B5A2579-65AF-423D-9D4D-C8B140F8A81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0612" y="1676400"/>
            <a:ext cx="7202776" cy="4495800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0612" y="381000"/>
            <a:ext cx="7202776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="" xmlns:p14="http://schemas.microsoft.com/office/powerpoint/2010/main" val="2695739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838" indent="-228600" algn="l" defTabSz="914400" rtl="0" eaLnBrk="1" latinLnBrk="0" hangingPunct="1">
        <a:lnSpc>
          <a:spcPct val="90000"/>
        </a:lnSpc>
        <a:spcBef>
          <a:spcPts val="1600"/>
        </a:spcBef>
        <a:buClr>
          <a:schemeClr val="accent6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7452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2316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sz="4400" dirty="0" smtClean="0"/>
              <a:t>Ljudi se često u svome životu služe različitim vidljivim znakovima: </a:t>
            </a:r>
            <a:r>
              <a:rPr lang="hr-HR" sz="4400" i="1" dirty="0" smtClean="0"/>
              <a:t>riječima, gestama </a:t>
            </a:r>
            <a:r>
              <a:rPr lang="hr-HR" sz="4400" dirty="0" err="1" smtClean="0"/>
              <a:t>itd</a:t>
            </a:r>
            <a:r>
              <a:rPr lang="hr-HR" sz="4400" dirty="0" smtClean="0"/>
              <a:t>. </a:t>
            </a:r>
            <a:endParaRPr lang="hr-HR" sz="4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85786" y="3286124"/>
            <a:ext cx="8072494" cy="1976430"/>
          </a:xfrm>
        </p:spPr>
        <p:txBody>
          <a:bodyPr>
            <a:noAutofit/>
          </a:bodyPr>
          <a:lstStyle/>
          <a:p>
            <a:r>
              <a:rPr lang="hr-HR" sz="5400" b="1" dirty="0" smtClean="0"/>
              <a:t>Svi ti znakovi prizivaju nam u svijest neke druge znakove koji su izvanredno važni za život Crkve, a zovu se </a:t>
            </a:r>
            <a:r>
              <a:rPr lang="hr-HR" sz="7200" b="1" i="1" dirty="0" smtClean="0"/>
              <a:t>SAKRAMENTI.</a:t>
            </a:r>
            <a:endParaRPr lang="hr-HR" sz="5400" b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613" y="990600"/>
            <a:ext cx="6345302" cy="3581408"/>
          </a:xfrm>
        </p:spPr>
        <p:txBody>
          <a:bodyPr>
            <a:noAutofit/>
          </a:bodyPr>
          <a:lstStyle/>
          <a:p>
            <a:r>
              <a:rPr lang="hr-HR" b="1" dirty="0" smtClean="0"/>
              <a:t>SEDAM SAKRAMENATA – KRISTOVI DAROVI</a:t>
            </a:r>
            <a:endParaRPr lang="hr-H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0612" y="1676400"/>
            <a:ext cx="7202776" cy="4824434"/>
          </a:xfrm>
        </p:spPr>
        <p:txBody>
          <a:bodyPr>
            <a:normAutofit/>
          </a:bodyPr>
          <a:lstStyle/>
          <a:p>
            <a:r>
              <a:rPr lang="hr-HR" sz="4000" b="1" i="1" dirty="0" smtClean="0"/>
              <a:t>SAKRAMENTI </a:t>
            </a:r>
            <a:r>
              <a:rPr lang="hr-HR" sz="4000" i="1" dirty="0" smtClean="0"/>
              <a:t> – </a:t>
            </a:r>
            <a:r>
              <a:rPr lang="hr-HR" sz="4000" dirty="0" smtClean="0"/>
              <a:t>sveti znak, sveta tajna; vidljivi znakovi Božje prisutnosti među ljudima.</a:t>
            </a:r>
          </a:p>
          <a:p>
            <a:r>
              <a:rPr lang="hr-HR" sz="4000" dirty="0" smtClean="0"/>
              <a:t>Sakramenti su vidljivi znakovi preko kojih se Bog susreće s ljudima i dariva im se.</a:t>
            </a:r>
            <a:endParaRPr lang="hr-HR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000" dirty="0" smtClean="0"/>
              <a:t>Svaka religija ima svoje znakove koji je razlikuju od drugih religija.</a:t>
            </a:r>
          </a:p>
          <a:p>
            <a:r>
              <a:rPr lang="hr-HR" sz="4000" dirty="0" smtClean="0"/>
              <a:t>Poznajete li neke znakove drugih religija – židovstva, budizma, islama?</a:t>
            </a:r>
            <a:endParaRPr lang="hr-HR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sz="4400" dirty="0" smtClean="0"/>
              <a:t>Kojim se znakovima vi najčešće služite u svome životu (prometni, nogometni)?</a:t>
            </a:r>
          </a:p>
          <a:p>
            <a:pPr lvl="0"/>
            <a:r>
              <a:rPr lang="hr-HR" sz="4400" dirty="0" smtClean="0"/>
              <a:t>Što njima izražavate?</a:t>
            </a:r>
            <a:endParaRPr lang="hr-HR" sz="4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785794"/>
            <a:ext cx="5286412" cy="3786214"/>
          </a:xfrm>
        </p:spPr>
        <p:txBody>
          <a:bodyPr>
            <a:noAutofit/>
          </a:bodyPr>
          <a:lstStyle/>
          <a:p>
            <a:r>
              <a:rPr lang="hr-HR" sz="4400" b="1" dirty="0" smtClean="0"/>
              <a:t>Koji je kršćanski znak </a:t>
            </a:r>
            <a:r>
              <a:rPr lang="hr-HR" sz="4400" b="1" dirty="0" err="1" smtClean="0"/>
              <a:t>najprepoznatljiviji</a:t>
            </a:r>
            <a:r>
              <a:rPr lang="hr-HR" sz="4400" b="1" dirty="0" smtClean="0"/>
              <a:t>?</a:t>
            </a:r>
            <a:endParaRPr lang="hr-HR" sz="4400" b="1" dirty="0"/>
          </a:p>
        </p:txBody>
      </p:sp>
      <p:pic>
        <p:nvPicPr>
          <p:cNvPr id="1026" name="Picture 2" descr="http://upload.wikimedia.org/wikipedia/commons/5/55/Kriz-Selc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0"/>
            <a:ext cx="4617378" cy="66246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28662" y="1142984"/>
            <a:ext cx="7202776" cy="1143000"/>
          </a:xfrm>
        </p:spPr>
        <p:txBody>
          <a:bodyPr>
            <a:noAutofit/>
          </a:bodyPr>
          <a:lstStyle/>
          <a:p>
            <a:r>
              <a:rPr lang="hr-HR" sz="4800" b="1" dirty="0" smtClean="0"/>
              <a:t>Znate li koji je najstariji kršćanski znak?</a:t>
            </a:r>
            <a:endParaRPr lang="hr-HR" sz="4800" b="1" dirty="0"/>
          </a:p>
        </p:txBody>
      </p:sp>
      <p:pic>
        <p:nvPicPr>
          <p:cNvPr id="17410" name="Picture 2" descr="Datoteka:Ichthys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643182"/>
            <a:ext cx="7715299" cy="342902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0612" y="642918"/>
            <a:ext cx="7202776" cy="5529282"/>
          </a:xfrm>
        </p:spPr>
        <p:txBody>
          <a:bodyPr>
            <a:normAutofit/>
          </a:bodyPr>
          <a:lstStyle/>
          <a:p>
            <a:r>
              <a:rPr lang="hr-HR" sz="3200" dirty="0" smtClean="0"/>
              <a:t>budući da grčka riječ </a:t>
            </a:r>
            <a:r>
              <a:rPr lang="el-GR" sz="3200" dirty="0" smtClean="0"/>
              <a:t>ἰχθύς </a:t>
            </a:r>
            <a:r>
              <a:rPr lang="hr-HR" sz="3200" dirty="0" smtClean="0"/>
              <a:t>u sebi krije početna slova izraza </a:t>
            </a:r>
            <a:r>
              <a:rPr lang="el-GR" sz="3200" dirty="0" smtClean="0"/>
              <a:t>Ιησούς Χριστός Θεού υιός σωτήρ:</a:t>
            </a:r>
          </a:p>
          <a:p>
            <a:r>
              <a:rPr lang="el-GR" sz="3200" dirty="0" smtClean="0"/>
              <a:t>ΙΗΣΟΥΣ (</a:t>
            </a:r>
            <a:r>
              <a:rPr lang="hr-HR" sz="3200" i="1" dirty="0" err="1" smtClean="0"/>
              <a:t>Iēsoûs</a:t>
            </a:r>
            <a:r>
              <a:rPr lang="hr-HR" sz="3200" dirty="0" smtClean="0"/>
              <a:t> »Isus«)</a:t>
            </a:r>
          </a:p>
          <a:p>
            <a:r>
              <a:rPr lang="el-GR" sz="3200" dirty="0" smtClean="0"/>
              <a:t>ΧΡΙΣΤΟΣ (</a:t>
            </a:r>
            <a:r>
              <a:rPr lang="hr-HR" sz="3200" i="1" dirty="0" err="1" smtClean="0"/>
              <a:t>Christós</a:t>
            </a:r>
            <a:r>
              <a:rPr lang="hr-HR" sz="3200" dirty="0" smtClean="0"/>
              <a:t> »Krist - Pomazanik«)</a:t>
            </a:r>
          </a:p>
          <a:p>
            <a:r>
              <a:rPr lang="el-GR" sz="3200" dirty="0" smtClean="0"/>
              <a:t>ΘΕΟΥ (</a:t>
            </a:r>
            <a:r>
              <a:rPr lang="hr-HR" sz="3200" i="1" dirty="0" err="1" smtClean="0"/>
              <a:t>Theoû</a:t>
            </a:r>
            <a:r>
              <a:rPr lang="hr-HR" sz="3200" dirty="0" smtClean="0"/>
              <a:t> »Božji«)</a:t>
            </a:r>
          </a:p>
          <a:p>
            <a:r>
              <a:rPr lang="el-GR" sz="3200" dirty="0" smtClean="0"/>
              <a:t>ΥΙΟΣ (</a:t>
            </a:r>
            <a:r>
              <a:rPr lang="hr-HR" sz="3200" i="1" dirty="0" err="1" smtClean="0"/>
              <a:t>Hyiós</a:t>
            </a:r>
            <a:r>
              <a:rPr lang="hr-HR" sz="3200" dirty="0" smtClean="0"/>
              <a:t> »Sin«)</a:t>
            </a:r>
          </a:p>
          <a:p>
            <a:r>
              <a:rPr lang="el-GR" sz="3200" dirty="0" smtClean="0"/>
              <a:t>ΣΩΤΗΡ (</a:t>
            </a:r>
            <a:r>
              <a:rPr lang="hr-HR" sz="3200" i="1" dirty="0" err="1" smtClean="0"/>
              <a:t>Sōtér</a:t>
            </a:r>
            <a:r>
              <a:rPr lang="hr-HR" sz="3200" dirty="0" smtClean="0"/>
              <a:t> »Spasitelj«)</a:t>
            </a:r>
          </a:p>
          <a:p>
            <a:endParaRPr lang="hr-HR" sz="32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0612" y="2143116"/>
            <a:ext cx="7202776" cy="40290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4400" dirty="0" smtClean="0"/>
              <a:t>Oltar, svetohranište, krstionica, kruh, vino, voda…</a:t>
            </a:r>
          </a:p>
          <a:p>
            <a:pPr>
              <a:lnSpc>
                <a:spcPct val="150000"/>
              </a:lnSpc>
            </a:pPr>
            <a:endParaRPr lang="hr-HR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00100" y="714356"/>
            <a:ext cx="7202776" cy="1143000"/>
          </a:xfrm>
        </p:spPr>
        <p:txBody>
          <a:bodyPr>
            <a:noAutofit/>
          </a:bodyPr>
          <a:lstStyle/>
          <a:p>
            <a:r>
              <a:rPr lang="hr-HR" sz="4800" b="1" dirty="0" smtClean="0"/>
              <a:t>Koje znakove uočavamo u crkvi?</a:t>
            </a:r>
            <a:endParaRPr lang="hr-HR" sz="4800" b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0612" y="381000"/>
            <a:ext cx="7202776" cy="5619768"/>
          </a:xfrm>
        </p:spPr>
        <p:txBody>
          <a:bodyPr>
            <a:noAutofit/>
          </a:bodyPr>
          <a:lstStyle/>
          <a:p>
            <a:r>
              <a:rPr lang="hr-HR" sz="4400" b="1" dirty="0" smtClean="0"/>
              <a:t>Znakovi</a:t>
            </a:r>
            <a:r>
              <a:rPr lang="hr-HR" sz="4400" dirty="0" smtClean="0"/>
              <a:t> su riječi, pokreti, predmeti pomoću kojih čovjek drugom čovjeku pokušava prenijeti neku poruku, upozorenje, dobru vijest, opasnost. Znakove iskazujemo simbolima</a:t>
            </a:r>
            <a:r>
              <a:rPr lang="hr-HR" sz="4400" b="1" dirty="0" smtClean="0"/>
              <a:t>. </a:t>
            </a:r>
            <a:r>
              <a:rPr lang="hr-HR" sz="4400" dirty="0" smtClean="0"/>
              <a:t/>
            </a:r>
            <a:br>
              <a:rPr lang="hr-HR" sz="4400" dirty="0" smtClean="0"/>
            </a:br>
            <a:endParaRPr lang="hr-HR" sz="4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00100" y="928670"/>
            <a:ext cx="7202776" cy="283368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r-HR" sz="4400" b="1" dirty="0" smtClean="0"/>
              <a:t>Simboli</a:t>
            </a:r>
            <a:r>
              <a:rPr lang="hr-HR" sz="4400" dirty="0" smtClean="0"/>
              <a:t> nose poruku koju želimo prenijeti drugome. </a:t>
            </a:r>
            <a:br>
              <a:rPr lang="hr-HR" sz="4400" dirty="0" smtClean="0"/>
            </a:br>
            <a:endParaRPr lang="hr-HR" sz="4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0612" y="571480"/>
            <a:ext cx="7202776" cy="5600720"/>
          </a:xfrm>
        </p:spPr>
        <p:txBody>
          <a:bodyPr>
            <a:normAutofit lnSpcReduction="10000"/>
          </a:bodyPr>
          <a:lstStyle/>
          <a:p>
            <a:r>
              <a:rPr lang="en-GB" sz="3600" dirty="0" err="1" smtClean="0"/>
              <a:t>Znak</a:t>
            </a:r>
            <a:r>
              <a:rPr lang="en-GB" sz="3600" dirty="0" smtClean="0"/>
              <a:t> je </a:t>
            </a:r>
            <a:r>
              <a:rPr lang="en-GB" sz="3600" dirty="0" err="1" smtClean="0"/>
              <a:t>nedvosmislena</a:t>
            </a:r>
            <a:r>
              <a:rPr lang="en-GB" sz="3600" dirty="0" smtClean="0"/>
              <a:t> </a:t>
            </a:r>
            <a:r>
              <a:rPr lang="en-GB" sz="3600" dirty="0" err="1" smtClean="0"/>
              <a:t>poruka</a:t>
            </a:r>
            <a:r>
              <a:rPr lang="hr-HR" sz="3600" dirty="0" smtClean="0"/>
              <a:t>. </a:t>
            </a:r>
            <a:r>
              <a:rPr lang="en-GB" sz="3600" dirty="0" err="1" smtClean="0"/>
              <a:t>Simbol</a:t>
            </a:r>
            <a:r>
              <a:rPr lang="en-GB" sz="3600" dirty="0" smtClean="0"/>
              <a:t> je vi</a:t>
            </a:r>
            <a:r>
              <a:rPr lang="hr-HR" sz="3600" dirty="0" smtClean="0"/>
              <a:t>š</a:t>
            </a:r>
            <a:r>
              <a:rPr lang="en-GB" sz="3600" dirty="0" err="1" smtClean="0"/>
              <a:t>esmislena</a:t>
            </a:r>
            <a:r>
              <a:rPr lang="en-GB" sz="3600" dirty="0" smtClean="0"/>
              <a:t> </a:t>
            </a:r>
            <a:r>
              <a:rPr lang="en-GB" sz="3600" dirty="0" err="1" smtClean="0"/>
              <a:t>poruka</a:t>
            </a:r>
            <a:r>
              <a:rPr lang="hr-HR" sz="3600" dirty="0" smtClean="0"/>
              <a:t>. </a:t>
            </a:r>
            <a:r>
              <a:rPr lang="en-GB" sz="3600" dirty="0" err="1" smtClean="0"/>
              <a:t>Nije</a:t>
            </a:r>
            <a:r>
              <a:rPr lang="en-GB" sz="3600" dirty="0" smtClean="0"/>
              <a:t> </a:t>
            </a:r>
            <a:r>
              <a:rPr lang="en-GB" sz="3600" dirty="0" err="1" smtClean="0"/>
              <a:t>mogu</a:t>
            </a:r>
            <a:r>
              <a:rPr lang="hr-HR" sz="3600" dirty="0" smtClean="0"/>
              <a:t>ć</a:t>
            </a:r>
            <a:r>
              <a:rPr lang="en-GB" sz="3600" dirty="0" smtClean="0"/>
              <a:t>e do </a:t>
            </a:r>
            <a:r>
              <a:rPr lang="en-GB" sz="3600" dirty="0" err="1" smtClean="0"/>
              <a:t>kraja</a:t>
            </a:r>
            <a:r>
              <a:rPr lang="en-GB" sz="3600" dirty="0" smtClean="0"/>
              <a:t> </a:t>
            </a:r>
            <a:r>
              <a:rPr lang="en-GB" sz="3600" dirty="0" err="1" smtClean="0"/>
              <a:t>i</a:t>
            </a:r>
            <a:r>
              <a:rPr lang="en-GB" sz="3600" dirty="0" smtClean="0"/>
              <a:t> </a:t>
            </a:r>
            <a:r>
              <a:rPr lang="en-GB" sz="3600" dirty="0" err="1" smtClean="0"/>
              <a:t>bez</a:t>
            </a:r>
            <a:r>
              <a:rPr lang="en-GB" sz="3600" dirty="0" smtClean="0"/>
              <a:t> </a:t>
            </a:r>
            <a:r>
              <a:rPr lang="en-GB" sz="3600" dirty="0" err="1" smtClean="0"/>
              <a:t>ostatka</a:t>
            </a:r>
            <a:r>
              <a:rPr lang="en-GB" sz="3600" dirty="0" smtClean="0"/>
              <a:t> </a:t>
            </a:r>
            <a:r>
              <a:rPr lang="en-GB" sz="3600" dirty="0" err="1" smtClean="0"/>
              <a:t>protuma</a:t>
            </a:r>
            <a:r>
              <a:rPr lang="hr-HR" sz="3600" dirty="0" smtClean="0"/>
              <a:t>č</a:t>
            </a:r>
            <a:r>
              <a:rPr lang="en-GB" sz="3600" dirty="0" err="1" smtClean="0"/>
              <a:t>iti</a:t>
            </a:r>
            <a:r>
              <a:rPr lang="en-GB" sz="3600" dirty="0" smtClean="0"/>
              <a:t> </a:t>
            </a:r>
            <a:r>
              <a:rPr lang="en-GB" sz="3600" dirty="0" err="1" smtClean="0"/>
              <a:t>simbol</a:t>
            </a:r>
            <a:r>
              <a:rPr lang="hr-HR" sz="3600" dirty="0" smtClean="0"/>
              <a:t>. </a:t>
            </a:r>
            <a:r>
              <a:rPr lang="en-GB" sz="3600" dirty="0" smtClean="0"/>
              <a:t>U </a:t>
            </a:r>
            <a:r>
              <a:rPr lang="en-GB" sz="3600" dirty="0" err="1" smtClean="0"/>
              <a:t>simbolu</a:t>
            </a:r>
            <a:r>
              <a:rPr lang="en-GB" sz="3600" dirty="0" smtClean="0"/>
              <a:t> </a:t>
            </a:r>
            <a:r>
              <a:rPr lang="en-GB" sz="3600" dirty="0" err="1" smtClean="0"/>
              <a:t>uvijek</a:t>
            </a:r>
            <a:r>
              <a:rPr lang="en-GB" sz="3600" dirty="0" smtClean="0"/>
              <a:t> </a:t>
            </a:r>
            <a:r>
              <a:rPr lang="en-GB" sz="3600" dirty="0" err="1" smtClean="0"/>
              <a:t>ostaje</a:t>
            </a:r>
            <a:r>
              <a:rPr lang="en-GB" sz="3600" dirty="0" smtClean="0"/>
              <a:t> </a:t>
            </a:r>
            <a:r>
              <a:rPr lang="en-GB" sz="3600" dirty="0" err="1" smtClean="0"/>
              <a:t>mnogo</a:t>
            </a:r>
            <a:r>
              <a:rPr lang="en-GB" sz="3600" dirty="0" smtClean="0"/>
              <a:t> toga </a:t>
            </a:r>
            <a:r>
              <a:rPr lang="en-GB" sz="3600" dirty="0" err="1" smtClean="0"/>
              <a:t>nepoznato</a:t>
            </a:r>
            <a:r>
              <a:rPr lang="hr-HR" sz="3600" dirty="0" smtClean="0"/>
              <a:t>, </a:t>
            </a:r>
            <a:r>
              <a:rPr lang="en-GB" sz="3600" dirty="0" smtClean="0"/>
              <a:t>a </a:t>
            </a:r>
            <a:r>
              <a:rPr lang="en-GB" sz="3600" dirty="0" err="1" smtClean="0"/>
              <a:t>opet</a:t>
            </a:r>
            <a:r>
              <a:rPr lang="en-GB" sz="3600" dirty="0" smtClean="0"/>
              <a:t> </a:t>
            </a:r>
            <a:r>
              <a:rPr lang="en-GB" sz="3600" dirty="0" err="1" smtClean="0"/>
              <a:t>nam</a:t>
            </a:r>
            <a:r>
              <a:rPr lang="en-GB" sz="3600" dirty="0" smtClean="0"/>
              <a:t> je </a:t>
            </a:r>
            <a:r>
              <a:rPr lang="hr-HR" sz="3600" dirty="0" smtClean="0"/>
              <a:t>dovoljno</a:t>
            </a:r>
            <a:r>
              <a:rPr lang="en-GB" sz="3600" dirty="0" smtClean="0"/>
              <a:t> </a:t>
            </a:r>
            <a:r>
              <a:rPr lang="en-GB" sz="3600" dirty="0" err="1" smtClean="0"/>
              <a:t>poznato</a:t>
            </a:r>
            <a:r>
              <a:rPr lang="hr-HR" sz="3600" dirty="0" smtClean="0"/>
              <a:t>.</a:t>
            </a:r>
          </a:p>
          <a:p>
            <a:r>
              <a:rPr lang="en-GB" sz="3600" dirty="0" err="1" smtClean="0"/>
              <a:t>Znakovi</a:t>
            </a:r>
            <a:r>
              <a:rPr lang="en-GB" sz="3600" dirty="0" smtClean="0"/>
              <a:t> </a:t>
            </a:r>
            <a:r>
              <a:rPr lang="en-GB" sz="3600" dirty="0" err="1" smtClean="0"/>
              <a:t>i</a:t>
            </a:r>
            <a:r>
              <a:rPr lang="en-GB" sz="3600" dirty="0" smtClean="0"/>
              <a:t> </a:t>
            </a:r>
            <a:r>
              <a:rPr lang="en-GB" sz="3600" dirty="0" err="1" smtClean="0"/>
              <a:t>simboli</a:t>
            </a:r>
            <a:r>
              <a:rPr lang="en-GB" sz="3600" dirty="0" smtClean="0"/>
              <a:t> </a:t>
            </a:r>
            <a:r>
              <a:rPr lang="en-GB" sz="3600" dirty="0" err="1" smtClean="0"/>
              <a:t>utje</a:t>
            </a:r>
            <a:r>
              <a:rPr lang="hr-HR" sz="3600" dirty="0" smtClean="0"/>
              <a:t>č</a:t>
            </a:r>
            <a:r>
              <a:rPr lang="en-GB" sz="3600" dirty="0" smtClean="0"/>
              <a:t>u </a:t>
            </a:r>
            <a:r>
              <a:rPr lang="en-GB" sz="3600" dirty="0" err="1" smtClean="0"/>
              <a:t>na</a:t>
            </a:r>
            <a:r>
              <a:rPr lang="en-GB" sz="3600" dirty="0" smtClean="0"/>
              <a:t> </a:t>
            </a:r>
            <a:r>
              <a:rPr lang="en-GB" sz="3600" dirty="0" err="1" smtClean="0"/>
              <a:t>nas</a:t>
            </a:r>
            <a:r>
              <a:rPr lang="hr-HR" sz="3600" dirty="0" smtClean="0"/>
              <a:t>, </a:t>
            </a:r>
            <a:r>
              <a:rPr lang="en-GB" sz="3600" dirty="0" err="1" smtClean="0"/>
              <a:t>po</a:t>
            </a:r>
            <a:r>
              <a:rPr lang="hr-HR" sz="3600" dirty="0" smtClean="0"/>
              <a:t>č</a:t>
            </a:r>
            <a:r>
              <a:rPr lang="en-GB" sz="3600" dirty="0" err="1" smtClean="0"/>
              <a:t>ev</a:t>
            </a:r>
            <a:r>
              <a:rPr lang="hr-HR" sz="3600" dirty="0" smtClean="0"/>
              <a:t>š</a:t>
            </a:r>
            <a:r>
              <a:rPr lang="en-GB" sz="3600" dirty="0" err="1" smtClean="0"/>
              <a:t>i</a:t>
            </a:r>
            <a:r>
              <a:rPr lang="en-GB" sz="3600" dirty="0" smtClean="0"/>
              <a:t> u </a:t>
            </a:r>
            <a:r>
              <a:rPr lang="en-GB" sz="3600" dirty="0" err="1" smtClean="0"/>
              <a:t>na</a:t>
            </a:r>
            <a:r>
              <a:rPr lang="hr-HR" sz="3600" dirty="0" smtClean="0"/>
              <a:t>š</a:t>
            </a:r>
            <a:r>
              <a:rPr lang="en-GB" sz="3600" dirty="0" err="1" smtClean="0"/>
              <a:t>oj</a:t>
            </a:r>
            <a:r>
              <a:rPr lang="en-GB" sz="3600" dirty="0" smtClean="0"/>
              <a:t> </a:t>
            </a:r>
            <a:r>
              <a:rPr lang="en-GB" sz="3600" dirty="0" err="1" smtClean="0"/>
              <a:t>nutrini</a:t>
            </a:r>
            <a:r>
              <a:rPr lang="hr-HR" sz="3600" dirty="0" smtClean="0"/>
              <a:t>, </a:t>
            </a:r>
            <a:r>
              <a:rPr lang="en-GB" sz="3600" dirty="0" err="1" smtClean="0"/>
              <a:t>ali</a:t>
            </a:r>
            <a:r>
              <a:rPr lang="en-GB" sz="3600" dirty="0" smtClean="0"/>
              <a:t> </a:t>
            </a:r>
            <a:r>
              <a:rPr lang="en-GB" sz="3600" dirty="0" err="1" smtClean="0"/>
              <a:t>zahva</a:t>
            </a:r>
            <a:r>
              <a:rPr lang="hr-HR" sz="3600" dirty="0" smtClean="0"/>
              <a:t>ć</a:t>
            </a:r>
            <a:r>
              <a:rPr lang="en-GB" sz="3600" dirty="0" err="1" smtClean="0"/>
              <a:t>aju</a:t>
            </a:r>
            <a:r>
              <a:rPr lang="hr-HR" sz="3600" dirty="0" smtClean="0"/>
              <a:t> č</a:t>
            </a:r>
            <a:r>
              <a:rPr lang="en-GB" sz="3600" dirty="0" err="1" smtClean="0"/>
              <a:t>itavoga</a:t>
            </a:r>
            <a:r>
              <a:rPr lang="hr-HR" sz="3600" dirty="0" smtClean="0"/>
              <a:t> č</a:t>
            </a:r>
            <a:r>
              <a:rPr lang="en-GB" sz="3600" dirty="0" err="1" smtClean="0"/>
              <a:t>ovjeka</a:t>
            </a:r>
            <a:r>
              <a:rPr lang="en-GB" sz="3600" dirty="0" smtClean="0"/>
              <a:t> </a:t>
            </a:r>
            <a:r>
              <a:rPr lang="en-GB" sz="3600" dirty="0" err="1" smtClean="0"/>
              <a:t>i</a:t>
            </a:r>
            <a:r>
              <a:rPr lang="en-GB" sz="3600" dirty="0" smtClean="0"/>
              <a:t> </a:t>
            </a:r>
            <a:r>
              <a:rPr lang="en-GB" sz="3600" dirty="0" err="1" smtClean="0"/>
              <a:t>njegov</a:t>
            </a:r>
            <a:r>
              <a:rPr lang="hr-HR" sz="3600" dirty="0" smtClean="0"/>
              <a:t> ž</a:t>
            </a:r>
            <a:r>
              <a:rPr lang="en-GB" sz="3600" dirty="0" err="1" smtClean="0"/>
              <a:t>ivot</a:t>
            </a:r>
            <a:r>
              <a:rPr lang="hr-HR" sz="3600" dirty="0" smtClean="0"/>
              <a:t>.</a:t>
            </a:r>
            <a:endParaRPr lang="hr-HR" sz="36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theme/theme1.xml><?xml version="1.0" encoding="utf-8"?>
<a:theme xmlns:a="http://schemas.openxmlformats.org/drawingml/2006/main" name="Hexagonal design templat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4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Hexagonal design template" id="{699B46E6-0BF5-4F40-8108-3B66A2589EB2}" vid="{FB18B41F-6995-4495-BAC8-6848877324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TS103460519</Template>
  <TotalTime>21</TotalTime>
  <Words>280</Words>
  <Application>Microsoft Office PowerPoint</Application>
  <PresentationFormat>On-screen Show (4:3)</PresentationFormat>
  <Paragraphs>23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Hexagonal design template</vt:lpstr>
      <vt:lpstr>Slide 1</vt:lpstr>
      <vt:lpstr>Slide 2</vt:lpstr>
      <vt:lpstr>Koji je kršćanski znak najprepoznatljiviji?</vt:lpstr>
      <vt:lpstr>Znate li koji je najstariji kršćanski znak?</vt:lpstr>
      <vt:lpstr>Slide 5</vt:lpstr>
      <vt:lpstr>Koje znakove uočavamo u crkvi?</vt:lpstr>
      <vt:lpstr>Znakovi su riječi, pokreti, predmeti pomoću kojih čovjek drugom čovjeku pokušava prenijeti neku poruku, upozorenje, dobru vijest, opasnost. Znakove iskazujemo simbolima.  </vt:lpstr>
      <vt:lpstr>Simboli nose poruku koju želimo prenijeti drugome.  </vt:lpstr>
      <vt:lpstr>Slide 9</vt:lpstr>
      <vt:lpstr>Svi ti znakovi prizivaju nam u svijest neke druge znakove koji su izvanredno važni za život Crkve, a zovu se SAKRAMENTI.</vt:lpstr>
      <vt:lpstr>SEDAM SAKRAMENATA – KRISTOVI DAROVI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Nikola</dc:creator>
  <cp:lastModifiedBy>Nikola</cp:lastModifiedBy>
  <cp:revision>4</cp:revision>
  <dcterms:created xsi:type="dcterms:W3CDTF">2013-03-18T13:48:11Z</dcterms:created>
  <dcterms:modified xsi:type="dcterms:W3CDTF">2013-03-18T14:13:28Z</dcterms:modified>
</cp:coreProperties>
</file>