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77" r:id="rId3"/>
    <p:sldId id="322" r:id="rId4"/>
    <p:sldId id="258" r:id="rId5"/>
    <p:sldId id="276" r:id="rId6"/>
    <p:sldId id="315" r:id="rId7"/>
    <p:sldId id="314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320" r:id="rId17"/>
    <p:sldId id="321" r:id="rId18"/>
    <p:sldId id="268" r:id="rId19"/>
    <p:sldId id="323" r:id="rId20"/>
    <p:sldId id="270" r:id="rId21"/>
    <p:sldId id="269" r:id="rId22"/>
    <p:sldId id="267" r:id="rId23"/>
    <p:sldId id="324" r:id="rId24"/>
    <p:sldId id="271" r:id="rId25"/>
    <p:sldId id="272" r:id="rId26"/>
    <p:sldId id="316" r:id="rId27"/>
    <p:sldId id="274" r:id="rId28"/>
    <p:sldId id="325" r:id="rId2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422EB7-9777-43CA-949D-06A678385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ECFFF5F-5347-4556-BFF4-52742DD37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655616-327B-4DB6-8DE3-ADB34B190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180100D-99B8-41B1-AD46-B32695994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ED33815-43F4-45DC-AD1E-7802432C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496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58AA4C-4FBF-4562-AB80-0FC91901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255D2CE-A434-47F5-A1EE-609ECD661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0107798-E711-4876-930F-7E96C88B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8185621-63B5-4D57-924E-6758A6DB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5CC8235-F231-471D-A2F4-E6B0AE87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719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F82F2C9-9D28-41ED-B90D-AEF7F0E93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A60F703-32AF-40F3-83E3-F7910FF20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7CCE9D2-00EC-4323-9FC6-77506076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98BA7AA-F0A3-447C-9E3B-32B33316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C60B45F-4F40-450D-BCE8-9CC4ED1F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930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D4EA96-78E6-4B4E-A8AF-A9FD40717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F7DC3D-AFED-44C7-8237-219A8E0DB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4B41A5E-B152-41B3-A162-A4D612538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81A1761-DCA3-4431-8447-857F32AE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F796F28-FB02-4DC9-8BC5-66AD12E9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24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E44268-3AF9-4EDB-8407-28032C5CA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AA8AFFE-8AA8-447C-A430-74D2DA850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4CC6320-159D-4CFF-A39B-7A52F3546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490D48F-1E78-4904-9FB2-C0FDCAD2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A3DDB51-C4FB-41D7-89ED-C8010DB9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383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CE5662-FCF2-4EC4-A531-9FDD4EF2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2BC0A8-8D0D-4D63-B493-DE07225EE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84D91B8-B402-4B92-A0CF-1D9D48756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C04ABD8-8401-4DF3-B28D-24A60BC35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CBA33DC-0CA5-4821-8DE8-7E39DADAB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8A2283A-0C37-49B7-9663-2C1595DA3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952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596309-42B4-4C7C-91AE-D2A27C62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7914EEC-ECDC-4056-AC78-0772DC207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43D2CE3-B1F6-4858-B370-AA2805780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6FC071D-1D9B-4BFA-AEB0-5A5E78F60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FB615AB9-7981-4DD7-8401-0CF364EE1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01FED44-1157-423F-98AA-06D6FC82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EB66380-CD3A-413E-A480-D40C257C4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8A780C4-2F33-43F1-B26C-BBC77BC0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952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B9258C-55D6-4CF3-9CDC-91FE0ABF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D57AB5E-0769-4EB5-A80F-CBCC11DE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D3BF30-15C0-4170-9E71-8B683DC8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2F7598B-F389-4C5C-A602-7B2B0580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94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A99F2EC-3101-4EA1-B6ED-01717434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2FF078D-B653-459C-ACB2-01D2EF3B5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1D7AC3D-9667-4743-9D4F-607E6393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041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CE2655-6814-4386-9F59-ABC89635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F34F3BC-A845-4DFB-BD38-F0BE68CB2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276AE88-940F-466A-B312-05A853144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8F79B8D-116E-4EF1-9C0F-0EC09F219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2069DF6-79BC-4DBF-89AE-5B08ACB13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351EFF4-7A9D-4C2C-9B1D-446B05E1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572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40895D-D873-459C-8503-5941823D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F4DD5B5-A8BD-47F7-835B-9E93819567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04246CA-8DB9-477D-BFEB-BD1735B73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4DACC3E-44B3-4A10-A587-F483A251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E2080D4-E04A-45E4-9F68-2766EDEF6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8D1F9FC-FB37-411F-8D9B-516ED924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193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60E3259-FCB5-4A42-AC1F-075C0925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27A5D7D-6689-441C-BE70-F9E50C73B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9952276-43F3-4534-B4E1-6F6745BE6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1FC63-0E2B-45EE-AB91-7FE3ADC4F556}" type="datetimeFigureOut">
              <a:rPr lang="hr-HR" smtClean="0"/>
              <a:t>26.4.2022.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C497592-4277-423D-9327-6250113B3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DFC9F6F-8CCD-4F3B-B71B-A998E980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A54D6-AE48-4E34-AFAF-08474AA70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771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4938015-F56B-49D3-80C3-9B6A5817EF6E}"/>
              </a:ext>
            </a:extLst>
          </p:cNvPr>
          <p:cNvSpPr txBox="1"/>
          <p:nvPr/>
        </p:nvSpPr>
        <p:spPr>
          <a:xfrm>
            <a:off x="0" y="350603"/>
            <a:ext cx="12192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aseline="30000" dirty="0">
                <a:solidFill>
                  <a:srgbClr val="333333"/>
                </a:solidFill>
                <a:latin typeface="Segoe Print" panose="02000600000000000000" pitchFamily="2" charset="0"/>
              </a:rPr>
              <a:t>4</a:t>
            </a:r>
            <a:r>
              <a:rPr lang="hr-HR" sz="3200" b="0" i="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»Čuj, Izraele! Jahve je Bog naš, Jahve je jedan! </a:t>
            </a:r>
          </a:p>
          <a:p>
            <a:r>
              <a:rPr lang="hr-HR" sz="3200" b="0" i="0" baseline="3000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5</a:t>
            </a:r>
            <a:r>
              <a:rPr lang="hr-HR" sz="3200" b="0" i="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 Zato ljubi Jahvu, Boga svoga, svim srcem svojim, </a:t>
            </a:r>
          </a:p>
          <a:p>
            <a:r>
              <a:rPr lang="hr-HR" sz="3200" b="0" i="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svom dušom svojom i svom snagom svojom! </a:t>
            </a:r>
          </a:p>
          <a:p>
            <a:r>
              <a:rPr lang="hr-HR" sz="3200" b="0" i="0" baseline="3000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6</a:t>
            </a:r>
            <a:r>
              <a:rPr lang="hr-HR" sz="3200" b="0" i="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 Riječi ove što ti ih danas naređujem neka ti se urežu u srce. </a:t>
            </a:r>
          </a:p>
          <a:p>
            <a:r>
              <a:rPr lang="hr-HR" sz="3200" b="0" i="0" baseline="3000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7</a:t>
            </a:r>
            <a:r>
              <a:rPr lang="hr-HR" sz="3200" b="0" i="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 Napominji ih svojim sinovima. Govori im o njima kad sjediš u svojoj kući i kad ideš putem; kad liježeš i kad ustaješ. </a:t>
            </a:r>
          </a:p>
          <a:p>
            <a:r>
              <a:rPr lang="hr-HR" sz="3200" b="0" i="0" baseline="3000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8</a:t>
            </a:r>
            <a:r>
              <a:rPr lang="hr-HR" sz="3200" b="0" i="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 Priveži ih na svoju ruku za znak i neka ti budu kao zapis među očima! </a:t>
            </a:r>
          </a:p>
          <a:p>
            <a:r>
              <a:rPr lang="hr-HR" sz="3200" b="0" i="0" baseline="3000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9</a:t>
            </a:r>
            <a:r>
              <a:rPr lang="hr-HR" sz="3200" b="0" i="0" dirty="0">
                <a:solidFill>
                  <a:srgbClr val="333333"/>
                </a:solidFill>
                <a:effectLst/>
                <a:latin typeface="Segoe Print" panose="02000600000000000000" pitchFamily="2" charset="0"/>
              </a:rPr>
              <a:t> Ispiši ih na dovratnicima kuće svoje i na vratima svojim!</a:t>
            </a:r>
          </a:p>
          <a:p>
            <a:endParaRPr lang="hr-HR" sz="3200" dirty="0">
              <a:solidFill>
                <a:srgbClr val="333333"/>
              </a:solidFill>
              <a:latin typeface="Segoe Print" panose="02000600000000000000" pitchFamily="2" charset="0"/>
            </a:endParaRPr>
          </a:p>
          <a:p>
            <a:r>
              <a:rPr lang="hr-HR" sz="3200" dirty="0">
                <a:solidFill>
                  <a:srgbClr val="333333"/>
                </a:solidFill>
                <a:latin typeface="Segoe Print" panose="02000600000000000000" pitchFamily="2" charset="0"/>
              </a:rPr>
              <a:t>									</a:t>
            </a:r>
            <a:r>
              <a:rPr lang="hr-HR" sz="3200" dirty="0" err="1">
                <a:solidFill>
                  <a:srgbClr val="333333"/>
                </a:solidFill>
                <a:latin typeface="Segoe Print" panose="02000600000000000000" pitchFamily="2" charset="0"/>
              </a:rPr>
              <a:t>Pnz</a:t>
            </a:r>
            <a:r>
              <a:rPr lang="hr-HR" sz="3200" dirty="0">
                <a:solidFill>
                  <a:srgbClr val="333333"/>
                </a:solidFill>
                <a:latin typeface="Segoe Print" panose="02000600000000000000" pitchFamily="2" charset="0"/>
              </a:rPr>
              <a:t> 6, 4-9</a:t>
            </a:r>
            <a:endParaRPr lang="hr-HR" sz="32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6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C7C39AC-E675-4117-A0ED-21D8EB1BC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F2D13F1-FBD7-41DF-9846-F02E52BCD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3" y="5752545"/>
            <a:ext cx="1143943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51D6491A-627D-4B17-B59F-4FBFC3699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D9403A2-A7B4-405A-AFA7-B987C7EEB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3" y="5788241"/>
            <a:ext cx="11439433" cy="95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1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2D69BF1-73C2-411D-B00E-579F3C314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720B5F0-9430-4D6F-92F0-A39F685A5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3" y="5752545"/>
            <a:ext cx="1143943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42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F562D1C-D5F2-4577-A1C7-38C25F9C4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7E2EA0A-9A6C-405D-A919-21B9043F4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3" y="5752545"/>
            <a:ext cx="524282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4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9A98224C-C82A-489E-BE28-9DAD276D4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E4DAD90-5567-4DE3-8EE1-A237FC64F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614" y="5814873"/>
            <a:ext cx="5548542" cy="9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5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A68CC3BA-1610-45E0-AA73-2EFE5A855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70919AB-2DF1-4ED5-AE17-337870C10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70" y="5921406"/>
            <a:ext cx="8341127" cy="79510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67EFDBC-8131-4B2D-B022-B37AFB391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138" y="5752545"/>
            <a:ext cx="2974018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37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>
            <a:extLst>
              <a:ext uri="{FF2B5EF4-FFF2-40B4-BE49-F238E27FC236}">
                <a16:creationId xmlns:a16="http://schemas.microsoft.com/office/drawing/2014/main" id="{EDA30322-DD73-442D-A532-AAFCEAD24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6" y="0"/>
            <a:ext cx="8964613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r-HR" altLang="sr-Latn-R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Temelji Judaizma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9E44B922-8FBB-4AAA-881E-03A78AC1D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722314"/>
            <a:ext cx="9324975" cy="698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-najstarija monoteistička religija, izvor kršćanstva i islama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-utemeljen na vjeri u jednoga Boga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-</a:t>
            </a:r>
            <a:r>
              <a:rPr lang="hr-HR" altLang="sr-Latn-RS" sz="2800" b="1">
                <a:latin typeface="Segoe Print" panose="02000600000000000000" pitchFamily="2" charset="0"/>
              </a:rPr>
              <a:t>izabranje</a:t>
            </a:r>
            <a:r>
              <a:rPr lang="hr-HR" altLang="sr-Latn-RS" sz="2800">
                <a:latin typeface="Segoe Print" panose="02000600000000000000" pitchFamily="2" charset="0"/>
              </a:rPr>
              <a:t> židovskog naroda započelo objavom Abrahamu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-Abraham, Izak i Jakov – </a:t>
            </a:r>
            <a:r>
              <a:rPr lang="hr-HR" altLang="sr-Latn-RS" sz="2800" b="1">
                <a:latin typeface="Segoe Print" panose="02000600000000000000" pitchFamily="2" charset="0"/>
              </a:rPr>
              <a:t>praoci</a:t>
            </a:r>
            <a:r>
              <a:rPr lang="hr-HR" altLang="sr-Latn-RS" sz="2800">
                <a:latin typeface="Segoe Print" panose="02000600000000000000" pitchFamily="2" charset="0"/>
              </a:rPr>
              <a:t> (patrijarsi) izraelskoga naroda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-</a:t>
            </a:r>
            <a:r>
              <a:rPr lang="hr-HR" altLang="sr-Latn-RS" sz="2800" b="1" i="1">
                <a:latin typeface="Segoe Print" panose="02000600000000000000" pitchFamily="2" charset="0"/>
              </a:rPr>
              <a:t>povijest Izraela </a:t>
            </a:r>
            <a:r>
              <a:rPr lang="hr-HR" altLang="sr-Latn-RS" sz="2800" i="1">
                <a:latin typeface="Segoe Print" panose="02000600000000000000" pitchFamily="2" charset="0"/>
              </a:rPr>
              <a:t>započinje s Jakovom = 12 sinova = 12 plemena = izraelski narod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>
              <a:latin typeface="Segoe Print" panose="02000600000000000000" pitchFamily="2" charset="0"/>
            </a:endParaRPr>
          </a:p>
        </p:txBody>
      </p:sp>
      <p:sp>
        <p:nvSpPr>
          <p:cNvPr id="3076" name="AutoShape 6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A6422AD-2FFC-4570-A995-188972C55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2492375"/>
            <a:ext cx="6121400" cy="649288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RS" altLang="sr-Latn-RS" sz="1800"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id="{D745232F-9A84-4FFB-9F28-3269793DE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Segoe Print" panose="02000600000000000000" pitchFamily="2" charset="0"/>
              </a:rPr>
              <a:t>-</a:t>
            </a:r>
            <a:r>
              <a:rPr lang="hr-HR" altLang="sr-Latn-RS" sz="2800" b="1" dirty="0">
                <a:latin typeface="Segoe Print" panose="02000600000000000000" pitchFamily="2" charset="0"/>
              </a:rPr>
              <a:t>svijest o svojem </a:t>
            </a:r>
            <a:r>
              <a:rPr lang="hr-HR" altLang="sr-Latn-RS" sz="2800" b="1" dirty="0" err="1">
                <a:latin typeface="Segoe Print" panose="02000600000000000000" pitchFamily="2" charset="0"/>
              </a:rPr>
              <a:t>izabranju</a:t>
            </a:r>
            <a:r>
              <a:rPr lang="hr-HR" altLang="sr-Latn-RS" sz="2800" b="1" dirty="0">
                <a:latin typeface="Segoe Print" panose="02000600000000000000" pitchFamily="2" charset="0"/>
              </a:rPr>
              <a:t> </a:t>
            </a:r>
            <a:r>
              <a:rPr lang="hr-HR" altLang="sr-Latn-RS" sz="2800" dirty="0">
                <a:latin typeface="Segoe Print" panose="02000600000000000000" pitchFamily="2" charset="0"/>
              </a:rPr>
              <a:t>Židovi su stekli nakon oslobođenja iz egipatskog ropstva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 dirty="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Segoe Print" panose="02000600000000000000" pitchFamily="2" charset="0"/>
              </a:rPr>
              <a:t>-</a:t>
            </a:r>
            <a:r>
              <a:rPr lang="hr-HR" altLang="sr-Latn-RS" sz="2800" b="1" dirty="0">
                <a:latin typeface="Segoe Print" panose="02000600000000000000" pitchFamily="2" charset="0"/>
              </a:rPr>
              <a:t>Mojsije</a:t>
            </a:r>
            <a:r>
              <a:rPr lang="hr-HR" altLang="sr-Latn-RS" sz="2800" dirty="0">
                <a:latin typeface="Segoe Print" panose="02000600000000000000" pitchFamily="2" charset="0"/>
              </a:rPr>
              <a:t> – središnja osoba židovske vjere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 dirty="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Segoe Print" panose="02000600000000000000" pitchFamily="2" charset="0"/>
              </a:rPr>
              <a:t>-u središtu židovske religije je </a:t>
            </a:r>
            <a:r>
              <a:rPr lang="hr-HR" altLang="sr-Latn-RS" sz="2800" b="1" dirty="0">
                <a:latin typeface="Segoe Print" panose="02000600000000000000" pitchFamily="2" charset="0"/>
              </a:rPr>
              <a:t>SAVEZ</a:t>
            </a:r>
            <a:r>
              <a:rPr lang="hr-HR" altLang="sr-Latn-RS" sz="2800" dirty="0">
                <a:latin typeface="Segoe Print" panose="02000600000000000000" pitchFamily="2" charset="0"/>
              </a:rPr>
              <a:t> Boga i izabranog naroda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 dirty="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Segoe Print" panose="02000600000000000000" pitchFamily="2" charset="0"/>
              </a:rPr>
              <a:t>-dolaskom u Kanaan, veliku važnost za njih imaju sudci, kraljevi (David, Salomon) i proroci</a:t>
            </a:r>
          </a:p>
        </p:txBody>
      </p:sp>
      <p:sp>
        <p:nvSpPr>
          <p:cNvPr id="4099" name="AutoShape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7208159-B994-4907-8C28-A18AE8B7C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560" y="3212307"/>
            <a:ext cx="4356100" cy="6477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RS" altLang="sr-Latn-RS" sz="1800"/>
          </a:p>
        </p:txBody>
      </p:sp>
      <p:sp>
        <p:nvSpPr>
          <p:cNvPr id="4100" name="AutoShape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A7D0D9D-AE0E-4866-B7E1-738349073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650" y="0"/>
            <a:ext cx="1403350" cy="69215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RS" altLang="sr-Latn-R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B0EA992-150D-4117-BD9A-7E55ABCC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AFA45C6-1FEF-41E1-903C-1ED71A7FB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3" y="5841507"/>
            <a:ext cx="7657547" cy="901638"/>
          </a:xfrm>
          <a:prstGeom prst="rect">
            <a:avLst/>
          </a:prstGeom>
        </p:spPr>
      </p:pic>
      <p:sp>
        <p:nvSpPr>
          <p:cNvPr id="2" name="Pravokutnik 1">
            <a:hlinkClick r:id="rId4" action="ppaction://hlinksldjump"/>
            <a:extLst>
              <a:ext uri="{FF2B5EF4-FFF2-40B4-BE49-F238E27FC236}">
                <a16:creationId xmlns:a16="http://schemas.microsoft.com/office/drawing/2014/main" id="{0B1212E4-D53E-4BE9-9DDC-253FABBE74A4}"/>
              </a:ext>
            </a:extLst>
          </p:cNvPr>
          <p:cNvSpPr/>
          <p:nvPr/>
        </p:nvSpPr>
        <p:spPr>
          <a:xfrm>
            <a:off x="381740" y="1775534"/>
            <a:ext cx="1899821" cy="43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122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40E959E-654F-4A00-B8F3-C61B9CBA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564" y="0"/>
            <a:ext cx="4416641" cy="6826683"/>
          </a:xfrm>
          <a:prstGeom prst="rect">
            <a:avLst/>
          </a:prstGeom>
        </p:spPr>
      </p:pic>
      <p:sp>
        <p:nvSpPr>
          <p:cNvPr id="3" name="Pravokutnik 2">
            <a:hlinkClick r:id="rId3" action="ppaction://hlinksldjump"/>
            <a:extLst>
              <a:ext uri="{FF2B5EF4-FFF2-40B4-BE49-F238E27FC236}">
                <a16:creationId xmlns:a16="http://schemas.microsoft.com/office/drawing/2014/main" id="{65A6267E-C1E6-4CA4-93C1-034F97631251}"/>
              </a:ext>
            </a:extLst>
          </p:cNvPr>
          <p:cNvSpPr/>
          <p:nvPr/>
        </p:nvSpPr>
        <p:spPr>
          <a:xfrm>
            <a:off x="9684327" y="5922818"/>
            <a:ext cx="2507673" cy="935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7896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6CD8492-688E-40DA-A63C-41917557C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1073"/>
            <a:ext cx="11058526" cy="684692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9F035E6-37C0-44F5-BA82-119E334E7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" y="0"/>
            <a:ext cx="2797969" cy="13239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63E9AA6-818F-41C1-85F4-00D2815B4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43" y="0"/>
            <a:ext cx="1897857" cy="6572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89248-0749-494B-80D2-E153B2D0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337" y="11073"/>
            <a:ext cx="4900613" cy="45565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3C743EE-6964-41F9-9B03-A0595F00F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290" y="3271837"/>
            <a:ext cx="2101372" cy="57219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2413F30C-457F-4474-BC9C-FB1D5441E4A3}"/>
              </a:ext>
            </a:extLst>
          </p:cNvPr>
          <p:cNvSpPr txBox="1"/>
          <p:nvPr/>
        </p:nvSpPr>
        <p:spPr>
          <a:xfrm>
            <a:off x="4520999" y="3172837"/>
            <a:ext cx="2787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MONOTEIZAM</a:t>
            </a:r>
          </a:p>
        </p:txBody>
      </p:sp>
    </p:spTree>
    <p:extLst>
      <p:ext uri="{BB962C8B-B14F-4D97-AF65-F5344CB8AC3E}">
        <p14:creationId xmlns:p14="http://schemas.microsoft.com/office/powerpoint/2010/main" val="308788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9056F30-4300-4341-AEF4-646508417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F60D298-CF6B-469F-A044-1E068DA9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6" y="5686425"/>
            <a:ext cx="11904954" cy="10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FB3000E-9575-42DD-BEE5-00E16B9C5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C7D3AEC-3A6C-47A3-970A-8350AA750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75" y="5814874"/>
            <a:ext cx="6578353" cy="9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02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89B00DB-CF07-41BB-90AB-84C156EE4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1840E72-447E-4E64-B7B8-A80B5DB67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3" y="5752545"/>
            <a:ext cx="4204133" cy="9906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8B36ABF-2ECC-4493-8096-93B70B2E6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080" y="6169981"/>
            <a:ext cx="6019060" cy="57316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C4C45A5-9F56-4E7A-B3BD-99D2B2325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0" y="5752545"/>
            <a:ext cx="1305016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9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7208159-B994-4907-8C28-A18AE8B7C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560" y="3212307"/>
            <a:ext cx="4356100" cy="6477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RS" altLang="sr-Latn-RS" sz="1800"/>
          </a:p>
        </p:txBody>
      </p:sp>
      <p:sp>
        <p:nvSpPr>
          <p:cNvPr id="4100" name="AutoShape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A7D0D9D-AE0E-4866-B7E1-738349073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650" y="0"/>
            <a:ext cx="1403350" cy="69215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RS" altLang="sr-Latn-RS" sz="180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1AA78769-685C-4466-A5F4-9CDE0757B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95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b="1" dirty="0">
                <a:latin typeface="Segoe Print" panose="02000600000000000000" pitchFamily="2" charset="0"/>
              </a:rPr>
              <a:t>Biblija – sveta knjiga Židova</a:t>
            </a:r>
            <a:endParaRPr lang="hr-HR" altLang="sr-Latn-RS" dirty="0">
              <a:latin typeface="Segoe Print" panose="02000600000000000000" pitchFamily="2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E38F0DE-2A18-43AA-9EE4-96E446912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619" y="1207040"/>
            <a:ext cx="48323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800" dirty="0">
                <a:latin typeface="Segoe Print" panose="02000600000000000000" pitchFamily="2" charset="0"/>
              </a:rPr>
              <a:t>-podjela hebrejske Biblije: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B255B58C-08F1-483C-99C4-90BCD7620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644" y="1835689"/>
            <a:ext cx="316865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-Tora (Zakon)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-Proroci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-Spisi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469C472-4D42-4589-9A71-5E4E031DA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606" y="3915315"/>
            <a:ext cx="9144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-Talmud – zbirka zapisa rabinskog tumačenja 		  Tore </a:t>
            </a:r>
          </a:p>
        </p:txBody>
      </p:sp>
      <p:sp>
        <p:nvSpPr>
          <p:cNvPr id="4105" name="TekstniOkvir 1">
            <a:extLst>
              <a:ext uri="{FF2B5EF4-FFF2-40B4-BE49-F238E27FC236}">
                <a16:creationId xmlns:a16="http://schemas.microsoft.com/office/drawing/2014/main" id="{365ECD92-8132-476C-A861-01984BA6C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120" y="2365915"/>
            <a:ext cx="2232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sz="2800" dirty="0">
                <a:latin typeface="Segoe Print" panose="02000600000000000000" pitchFamily="2" charset="0"/>
              </a:rPr>
              <a:t>(24 knjige)</a:t>
            </a:r>
          </a:p>
        </p:txBody>
      </p:sp>
      <p:sp>
        <p:nvSpPr>
          <p:cNvPr id="3" name="Desna vitičasta zagrada 2">
            <a:extLst>
              <a:ext uri="{FF2B5EF4-FFF2-40B4-BE49-F238E27FC236}">
                <a16:creationId xmlns:a16="http://schemas.microsoft.com/office/drawing/2014/main" id="{FDDBD38F-80C4-4ABF-83CF-6A0578FAFB92}"/>
              </a:ext>
            </a:extLst>
          </p:cNvPr>
          <p:cNvSpPr/>
          <p:nvPr/>
        </p:nvSpPr>
        <p:spPr>
          <a:xfrm>
            <a:off x="7345395" y="1892840"/>
            <a:ext cx="503237" cy="1563687"/>
          </a:xfrm>
          <a:prstGeom prst="rightBrace">
            <a:avLst>
              <a:gd name="adj1" fmla="val 8333"/>
              <a:gd name="adj2" fmla="val 4295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451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različito&#10;&#10;Opis je automatski generiran">
            <a:extLst>
              <a:ext uri="{FF2B5EF4-FFF2-40B4-BE49-F238E27FC236}">
                <a16:creationId xmlns:a16="http://schemas.microsoft.com/office/drawing/2014/main" id="{6B57CC37-B0D7-4AF4-84D1-6264E51D0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8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802948D-DE86-4CD3-B9F7-366A8D5C1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97883A8-4A3B-4832-8964-7E62FCD16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6" y="6098959"/>
            <a:ext cx="11904954" cy="64418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D1E2C2C-8190-40AD-BEAD-3D2E3A1F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243" y="5948039"/>
            <a:ext cx="1242874" cy="79510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A46AB42-6316-4A36-ACF5-697518F23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64" y="5984103"/>
            <a:ext cx="3302492" cy="75904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AE8BD43-370A-47AA-9692-E50084C7C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214" y="5279809"/>
            <a:ext cx="971550" cy="81915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924B54C-A549-47C4-B293-D4598EE5E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29456">
            <a:off x="11239440" y="5124684"/>
            <a:ext cx="879074" cy="87341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362C8DB-81D0-4955-8A93-33B070DBA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089" y="2631860"/>
            <a:ext cx="895350" cy="5334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10E43CD-3077-4EDD-A834-906F4D32A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761" y="1826073"/>
            <a:ext cx="1419225" cy="5238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08051EE-96CB-453A-8B0E-3FB42C3F2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964" y="3131969"/>
            <a:ext cx="1514475" cy="55245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49E1870-A45B-4982-B871-41C950E907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9834" y="2149367"/>
            <a:ext cx="1152525" cy="60007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DBD30A5-F0F2-4CF1-84D1-AADA37D4FD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6483" y="4403509"/>
            <a:ext cx="1419225" cy="8763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F3FD615-B8B0-43BA-A335-664B500A5F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6761" y="2383160"/>
            <a:ext cx="1304925" cy="112395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AF8229B1-E86E-4980-8A21-30E0E35D89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7333" y="4063641"/>
            <a:ext cx="2105025" cy="43815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9E3E2B27-6153-455D-8D2A-C50C24F08A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6921" y="4628028"/>
            <a:ext cx="1085850" cy="476250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98166BF2-61E2-432A-BD41-90EA28A426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3439" y="3440097"/>
            <a:ext cx="1276350" cy="53340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64D40134-2CBF-4813-A4E7-1422D2FC38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4211" y="4325390"/>
            <a:ext cx="2619375" cy="904875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0D6859A9-3175-479F-93F7-9AD8257EF7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84574" y="3570872"/>
            <a:ext cx="24765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1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B6270D79-07BB-48A0-B0FA-13CAEB99D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49275"/>
            <a:ext cx="9144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sz="4000"/>
              <a:t>Zašto je </a:t>
            </a:r>
            <a:r>
              <a:rPr lang="hr-HR" altLang="sr-Latn-RS" sz="4000" b="1"/>
              <a:t>judaizam</a:t>
            </a:r>
            <a:r>
              <a:rPr lang="hr-HR" altLang="sr-Latn-RS" sz="4000"/>
              <a:t> (židovstvo) važan za kršćanstvo?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CB2EF69-6459-409F-8FAD-2C5EC33B3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189163"/>
            <a:ext cx="276383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D11F891-905E-4C24-8D92-9B985104B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1" y="1887538"/>
            <a:ext cx="22320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45CF775-8A2D-4EB8-AEB2-3D4109F37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4508501"/>
            <a:ext cx="30162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0275355-F2C3-4925-99CF-70058C245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2273301"/>
            <a:ext cx="2601912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BD51437-DB8A-46A5-A14D-A8D5F80D4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4024314"/>
            <a:ext cx="328136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12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09D86B5-CB2C-49C4-A7BD-A97DFFFDD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27545CF-0927-48D4-BECD-AF82F03FB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4729162"/>
            <a:ext cx="1314450" cy="16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4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D3A1253-E307-4F99-A24B-61B2B0C96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02751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C29E165-795B-4F3B-A34D-10CF1059C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01798"/>
            <a:ext cx="1145219" cy="24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4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6CD8492-688E-40DA-A63C-41917557C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1073"/>
            <a:ext cx="11058526" cy="684692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9F035E6-37C0-44F5-BA82-119E334E7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" y="0"/>
            <a:ext cx="2797969" cy="13239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63E9AA6-818F-41C1-85F4-00D2815B4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43" y="0"/>
            <a:ext cx="1897857" cy="6572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89248-0749-494B-80D2-E153B2D0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337" y="11073"/>
            <a:ext cx="4900613" cy="45565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3C743EE-6964-41F9-9B03-A0595F00F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290" y="3271837"/>
            <a:ext cx="2101372" cy="57219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2413F30C-457F-4474-BC9C-FB1D5441E4A3}"/>
              </a:ext>
            </a:extLst>
          </p:cNvPr>
          <p:cNvSpPr txBox="1"/>
          <p:nvPr/>
        </p:nvSpPr>
        <p:spPr>
          <a:xfrm>
            <a:off x="4572000" y="2890391"/>
            <a:ext cx="2530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JUDAIZAM</a:t>
            </a:r>
          </a:p>
          <a:p>
            <a:r>
              <a:rPr lang="hr-HR" sz="3200" dirty="0"/>
              <a:t>(ŽIDOVSTVO)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B1B64DA-0470-4F2E-AE5F-0557A0F97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22" y="996501"/>
            <a:ext cx="556308" cy="518205"/>
          </a:xfrm>
          <a:prstGeom prst="rect">
            <a:avLst/>
          </a:prstGeom>
        </p:spPr>
      </p:pic>
      <p:pic>
        <p:nvPicPr>
          <p:cNvPr id="11" name="Slika 10" descr="Slika na kojoj se prikazuje strijela&#10;&#10;Opis je automatski generiran">
            <a:extLst>
              <a:ext uri="{FF2B5EF4-FFF2-40B4-BE49-F238E27FC236}">
                <a16:creationId xmlns:a16="http://schemas.microsoft.com/office/drawing/2014/main" id="{D6FB3F25-79AB-4CC1-960B-6545EF52D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76" y="1598913"/>
            <a:ext cx="548688" cy="388654"/>
          </a:xfrm>
          <a:prstGeom prst="rect">
            <a:avLst/>
          </a:prstGeom>
        </p:spPr>
      </p:pic>
      <p:pic>
        <p:nvPicPr>
          <p:cNvPr id="12" name="Slika 11" descr="Slika na kojoj se prikazuje strijela&#10;&#10;Opis je automatski generiran">
            <a:extLst>
              <a:ext uri="{FF2B5EF4-FFF2-40B4-BE49-F238E27FC236}">
                <a16:creationId xmlns:a16="http://schemas.microsoft.com/office/drawing/2014/main" id="{971AD9B8-A604-4674-8AB3-E92BADD6E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96" y="2448057"/>
            <a:ext cx="548688" cy="388654"/>
          </a:xfrm>
          <a:prstGeom prst="rect">
            <a:avLst/>
          </a:prstGeom>
        </p:spPr>
      </p:pic>
      <p:pic>
        <p:nvPicPr>
          <p:cNvPr id="13" name="Slika 12" descr="Slika na kojoj se prikazuje strijela&#10;&#10;Opis je automatski generiran">
            <a:extLst>
              <a:ext uri="{FF2B5EF4-FFF2-40B4-BE49-F238E27FC236}">
                <a16:creationId xmlns:a16="http://schemas.microsoft.com/office/drawing/2014/main" id="{133E33BC-17FA-43F4-952F-08ACBCAA0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656" y="3557934"/>
            <a:ext cx="548688" cy="38865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C6C5191-F9FC-4B79-888F-D8E0F83B8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30" y="4818043"/>
            <a:ext cx="556308" cy="518205"/>
          </a:xfrm>
          <a:prstGeom prst="rect">
            <a:avLst/>
          </a:prstGeom>
        </p:spPr>
      </p:pic>
      <p:pic>
        <p:nvPicPr>
          <p:cNvPr id="15" name="Slika 14" descr="Slika na kojoj se prikazuje strijela&#10;&#10;Opis je automatski generiran">
            <a:extLst>
              <a:ext uri="{FF2B5EF4-FFF2-40B4-BE49-F238E27FC236}">
                <a16:creationId xmlns:a16="http://schemas.microsoft.com/office/drawing/2014/main" id="{51D8AEEF-AC09-4D40-B0B3-B0036B91A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896" y="6321454"/>
            <a:ext cx="548688" cy="388654"/>
          </a:xfrm>
          <a:prstGeom prst="rect">
            <a:avLst/>
          </a:prstGeom>
        </p:spPr>
      </p:pic>
      <p:pic>
        <p:nvPicPr>
          <p:cNvPr id="16" name="Slika 15" descr="Slika na kojoj se prikazuje strijela&#10;&#10;Opis je automatski generiran">
            <a:extLst>
              <a:ext uri="{FF2B5EF4-FFF2-40B4-BE49-F238E27FC236}">
                <a16:creationId xmlns:a16="http://schemas.microsoft.com/office/drawing/2014/main" id="{927004A0-C66E-47D7-AEF7-42EA0C0B4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47" y="5932800"/>
            <a:ext cx="548688" cy="388654"/>
          </a:xfrm>
          <a:prstGeom prst="rect">
            <a:avLst/>
          </a:prstGeom>
        </p:spPr>
      </p:pic>
      <p:pic>
        <p:nvPicPr>
          <p:cNvPr id="17" name="Slika 16" descr="Slika na kojoj se prikazuje strijela&#10;&#10;Opis je automatski generiran">
            <a:extLst>
              <a:ext uri="{FF2B5EF4-FFF2-40B4-BE49-F238E27FC236}">
                <a16:creationId xmlns:a16="http://schemas.microsoft.com/office/drawing/2014/main" id="{8B4AA3B3-1456-4C7D-AB7F-32E2A5886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103" y="4623716"/>
            <a:ext cx="548688" cy="388654"/>
          </a:xfrm>
          <a:prstGeom prst="rect">
            <a:avLst/>
          </a:prstGeom>
        </p:spPr>
      </p:pic>
      <p:pic>
        <p:nvPicPr>
          <p:cNvPr id="18" name="Slika 17" descr="Slika na kojoj se prikazuje strijela&#10;&#10;Opis je automatski generiran">
            <a:extLst>
              <a:ext uri="{FF2B5EF4-FFF2-40B4-BE49-F238E27FC236}">
                <a16:creationId xmlns:a16="http://schemas.microsoft.com/office/drawing/2014/main" id="{649EFDB1-66B8-4B71-AF80-158F557EE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96" y="3702333"/>
            <a:ext cx="548688" cy="388654"/>
          </a:xfrm>
          <a:prstGeom prst="rect">
            <a:avLst/>
          </a:prstGeom>
        </p:spPr>
      </p:pic>
      <p:pic>
        <p:nvPicPr>
          <p:cNvPr id="19" name="Slika 18" descr="Slika na kojoj se prikazuje strijela&#10;&#10;Opis je automatski generiran">
            <a:extLst>
              <a:ext uri="{FF2B5EF4-FFF2-40B4-BE49-F238E27FC236}">
                <a16:creationId xmlns:a16="http://schemas.microsoft.com/office/drawing/2014/main" id="{DD343011-EF1F-4D05-84D2-5F34FDF8A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33" y="1598913"/>
            <a:ext cx="548688" cy="388654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F8DC4E79-72E6-4855-9D12-349336FC4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390" y="6350868"/>
            <a:ext cx="556308" cy="51820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84B0DEAC-8CE0-4CCA-820E-AA16EBEEC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62" y="2318506"/>
            <a:ext cx="55630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5C83D6-E71F-4085-B8AA-7793EB27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4E8A9DD-D673-476E-8DC5-1CC56C39A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3" y="5752545"/>
            <a:ext cx="11439433" cy="9906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BACD1C8-5036-466B-8B20-37F506845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22" y="602895"/>
            <a:ext cx="3715862" cy="54232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A26C516-72C0-4033-80D8-29AC35D21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588" y="4118453"/>
            <a:ext cx="1844314" cy="273954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C87EFD9-15B3-4E02-82C9-C96284218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9340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2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12AC6B0-4A34-4BA3-B6A4-27A3C789D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223" y="0"/>
            <a:ext cx="5111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4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B6270D79-07BB-48A0-B0FA-13CAEB99D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49275"/>
            <a:ext cx="9144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sz="4000"/>
              <a:t>Zašto je </a:t>
            </a:r>
            <a:r>
              <a:rPr lang="hr-HR" altLang="sr-Latn-RS" sz="4000" b="1"/>
              <a:t>judaizam</a:t>
            </a:r>
            <a:r>
              <a:rPr lang="hr-HR" altLang="sr-Latn-RS" sz="4000"/>
              <a:t> (židovstvo) važan za kršćanstvo?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CB2EF69-6459-409F-8FAD-2C5EC33B3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189163"/>
            <a:ext cx="276383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D11F891-905E-4C24-8D92-9B985104B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1" y="1887538"/>
            <a:ext cx="22320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45CF775-8A2D-4EB8-AEB2-3D4109F37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4508501"/>
            <a:ext cx="30162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0275355-F2C3-4925-99CF-70058C245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2273301"/>
            <a:ext cx="2601912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BD51437-DB8A-46A5-A14D-A8D5F80D4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4024314"/>
            <a:ext cx="328136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5C83D6-E71F-4085-B8AA-7793EB27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4E8A9DD-D673-476E-8DC5-1CC56C39A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3" y="5752545"/>
            <a:ext cx="11439433" cy="990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A26C516-72C0-4033-80D8-29AC35D21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588" y="4118453"/>
            <a:ext cx="1844314" cy="273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8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E828F14-1D3B-4D8B-B625-6A8A8A769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AEB942C-ACBF-4160-9BBF-2F9D76231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3" y="5805995"/>
            <a:ext cx="4213011" cy="93714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3160E20-0F5B-4CE1-9D65-5DE34AB49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324" y="5877018"/>
            <a:ext cx="4057095" cy="86612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96F3735-A021-4D38-9976-85B167578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893" y="5752545"/>
            <a:ext cx="295626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80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42EC6421-AE1C-4776-B85B-3DCD5DB23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557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281</Words>
  <Application>Microsoft Office PowerPoint</Application>
  <PresentationFormat>Široki zaslon</PresentationFormat>
  <Paragraphs>39</Paragraphs>
  <Slides>28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24</cp:revision>
  <dcterms:created xsi:type="dcterms:W3CDTF">2021-04-09T08:12:03Z</dcterms:created>
  <dcterms:modified xsi:type="dcterms:W3CDTF">2022-04-26T07:37:10Z</dcterms:modified>
</cp:coreProperties>
</file>