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315" r:id="rId8"/>
    <p:sldId id="316" r:id="rId9"/>
    <p:sldId id="262" r:id="rId10"/>
    <p:sldId id="317" r:id="rId11"/>
    <p:sldId id="322" r:id="rId12"/>
    <p:sldId id="323" r:id="rId13"/>
    <p:sldId id="324" r:id="rId14"/>
    <p:sldId id="256" r:id="rId15"/>
    <p:sldId id="318" r:id="rId16"/>
    <p:sldId id="319" r:id="rId17"/>
    <p:sldId id="320" r:id="rId18"/>
    <p:sldId id="321" r:id="rId19"/>
    <p:sldId id="266" r:id="rId20"/>
    <p:sldId id="271" r:id="rId21"/>
    <p:sldId id="263" r:id="rId22"/>
    <p:sldId id="264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B250E-E672-4875-8628-A3FB30614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633535A-B581-4719-8542-F98DE2EC5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A2D5B2A-E995-48CA-B75F-65F956E99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975F6A2-AA66-48F9-9901-EA382025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3E44018-AAE3-496C-A62B-53278305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761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2F3900-09C2-4713-B9E0-A3B5B5F5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D4DF472-C8A7-4FF9-84DF-C78010C0F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6DB30D-71C1-4A35-A224-7436FB12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24DB104-9D73-4213-9297-F3546913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60824CD-AFA7-43A8-8A1A-2FAD2C30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12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5AB44C6-30C7-405A-A7D6-474D1A6D3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B4515C-5FF4-449B-BCA0-1928BD7E7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F2C09B-DF11-4F9B-9DD1-B443B869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6DAA98-FBEC-4113-884C-461F4657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F9A6AF-E2A3-49A4-B5A9-34CB5E4E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74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1A8BB6-52A9-492E-8443-859E051C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5759A1-B928-46EC-B50D-7E58A285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AE2122-5B2A-472F-AD92-3DE83C87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A5BB334-2FA5-4E9E-A0DA-9EA81FD2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AE4E40-B407-424B-BFE3-406029BE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67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1B48BD-E0AF-4C97-B4D5-6E5F0F72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FAB7E1-638F-4EB0-A787-E7E48D299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57D49F-724F-4BB7-942C-74EFE42B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28CE218-25C9-4E3A-BFF9-F621DB9A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BF99DFF-1DE5-478C-B94A-27875F77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242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9AF55C-5479-4822-9313-67F31397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27CFD5-D0AF-473A-BE17-FC19A75AF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A320E0B-E846-45E4-892E-D25436030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78B1B2-3198-40B8-B41E-94A0690E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A363A08-DE09-4D16-BE7E-C2F22D4B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F5EECC9-4160-4C12-9D7A-7C89D970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724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2E272-6312-4E6F-98B2-CB84C645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32B4C74-D0FA-4925-A888-EDAF4225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057D20-8B52-4C84-A3BF-62BD673B9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53F1519-8EB9-491B-9368-4333903AA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04B41C9-0683-4462-A40B-3697368D2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3A3C76D-E728-4076-92D6-13403B26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2B4466E-6767-4B74-A1B5-EA12E19D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1F3C324-EDEF-4C06-ACE0-EDE3C0E5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9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292310-2782-435F-8BEB-9F24DE93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8882BC4-A627-4CF0-BF7B-C695363E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F8154C3-0693-4046-ADC1-EB7B4ADC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57F65D1-078A-4FE2-A3CD-9C332A02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588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8FA13BA-F318-4F6A-96CD-65E01C68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805AEDE-CE14-4535-9823-450FA06C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A6D7E82-D633-4627-BBA6-887A5C5A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06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22A062-5E7A-4B69-921C-AAE7C0C8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7B5FF0-89FF-4467-91D8-5FCE44E98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1100EA-CE48-4466-A5F6-3F82ABE56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7674BB8-3DAA-43E1-97EF-C782003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BA5BDBB-D4E6-4E98-96F4-A334AB9E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B1AA8A5-B9C9-41A2-915C-F7B22B5E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830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B0A952-C08E-47C7-B939-89B6322E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D4D4843-0191-415B-AC15-18F2C773F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D687427-D4C0-4A99-AC47-3A909B64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8AAD823-A254-4992-94D6-839FD34F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FEFCB8-601C-4A9A-95D8-2405724A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81F4035-E16B-4760-80DE-DDB0857E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398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E481DBB-A60B-4C2E-A87B-45DDD15B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61130C8-314E-4DD8-940B-DEA97C222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5BA3BBB-146A-4A4A-B2AD-2BF466F36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269BC-83E1-43A0-8A04-BB8C9C59424F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6F159D1-7380-4A7B-9DC1-0AFCC1F25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D894CB-E28A-458E-81D0-BDA66CD15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A85E-8076-445E-9B68-2C7CA40C8C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54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Uvodna%20pitanja.pptx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1F9E31D6-DB14-4928-AF65-C0B367C1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3F661FB-0EAF-4852-B115-C5DACF95026B}"/>
              </a:ext>
            </a:extLst>
          </p:cNvPr>
          <p:cNvSpPr txBox="1"/>
          <p:nvPr/>
        </p:nvSpPr>
        <p:spPr>
          <a:xfrm>
            <a:off x="-1" y="138896"/>
            <a:ext cx="12442785" cy="935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</a:rPr>
              <a:t>Djelovanje Duha Božjega u Isusovu životu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-život Isusa Krista nerazdvojivo je vezan uz Duha koji u njemu prebiva u punini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začet po Duhu Svetome (Nazaret)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-kod krštenja Duh Božji potvrđuje Isusa kao Mesiju (Jordan)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-na početku svoga javnog nastupa otkriva da se na njemu ispunja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starozavjetna proroštva o Mesiji koji će biti pomazan Duhom Svetim (Nazaret)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ga vodi u pustinju gdje ga iskušava Sotona i snagom Duha pobjeđuje Sotonu (pustinja)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u naviještanju Kraljevstva Božjega sve govori i čini u snazi Duha Svetoga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obećava poslanje Duha Svetoga nad apostole</a:t>
            </a: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endParaRPr lang="hr-HR" b="1" dirty="0">
              <a:latin typeface="Segoe Print" panose="02000600000000000000" pitchFamily="2" charset="0"/>
            </a:endParaRPr>
          </a:p>
          <a:p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906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F4A572B-B71B-48B7-961D-EAEA3DBF2DC1}"/>
              </a:ext>
            </a:extLst>
          </p:cNvPr>
          <p:cNvSpPr txBox="1"/>
          <p:nvPr/>
        </p:nvSpPr>
        <p:spPr>
          <a:xfrm>
            <a:off x="0" y="204186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Plodovi Duha prema Gal 5, 16-17; 19-21a; 22-25: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54C91E4-7E51-4FA1-A593-3519A40D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87" y="1102403"/>
            <a:ext cx="8629095" cy="485386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4398787F-45C2-41A2-AC22-3A3CBC725C0E}"/>
              </a:ext>
            </a:extLst>
          </p:cNvPr>
          <p:cNvSpPr/>
          <p:nvPr/>
        </p:nvSpPr>
        <p:spPr>
          <a:xfrm>
            <a:off x="1266825" y="5124450"/>
            <a:ext cx="1990725" cy="83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4C65D96-C791-47D6-880A-8EC43EA20CB2}"/>
              </a:ext>
            </a:extLst>
          </p:cNvPr>
          <p:cNvSpPr/>
          <p:nvPr/>
        </p:nvSpPr>
        <p:spPr>
          <a:xfrm>
            <a:off x="8308398" y="5276850"/>
            <a:ext cx="1990725" cy="83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9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4865B4E-695B-4335-A413-656100057BC3}"/>
              </a:ext>
            </a:extLst>
          </p:cNvPr>
          <p:cNvSpPr txBox="1"/>
          <p:nvPr/>
        </p:nvSpPr>
        <p:spPr>
          <a:xfrm>
            <a:off x="0" y="0"/>
            <a:ext cx="1205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Segoe Print" panose="02000600000000000000" pitchFamily="2" charset="0"/>
              </a:rPr>
              <a:t>Duh Sveti u Crkvi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CC8371E-8093-4310-A6AB-232C1358883D}"/>
              </a:ext>
            </a:extLst>
          </p:cNvPr>
          <p:cNvSpPr txBox="1"/>
          <p:nvPr/>
        </p:nvSpPr>
        <p:spPr>
          <a:xfrm>
            <a:off x="0" y="719091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-Crkva rođena snagom Duha Svetoga na dan Pedesetnice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				   -Crkva nije ljudska tvorevina, nego božanska 					     zajednica koja okuplja Kristove vjernike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Sveti kao duša Crkve – Duh Sveti oživljava tijelo Kristovo – Crkvu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Sveti trajno djeluje u Crkvi kroz povijest: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-u žestokim progonima u prvim stoljećima Duh Sveti daje snagu 		 kršćanima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-sveci i mučenici najblistaviji su znakovi djelovanja Duha Svetoga 		 u Crkvi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-Duh Sveti pratio i nadahnjivao misionare i druge navjestitelje 			 evanđelja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-i u teškim krizama (križarski ratovi, podjele Crkve) Duh Sveti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 djelovao u Crkvi (pojava redova i njihovih utemeljitelja) </a:t>
            </a:r>
          </a:p>
        </p:txBody>
      </p:sp>
      <p:sp>
        <p:nvSpPr>
          <p:cNvPr id="5" name="Strelica: savijeno prema gore 4">
            <a:extLst>
              <a:ext uri="{FF2B5EF4-FFF2-40B4-BE49-F238E27FC236}">
                <a16:creationId xmlns:a16="http://schemas.microsoft.com/office/drawing/2014/main" id="{E1612C7E-5927-4C29-8CF1-D0B04461BF26}"/>
              </a:ext>
            </a:extLst>
          </p:cNvPr>
          <p:cNvSpPr/>
          <p:nvPr/>
        </p:nvSpPr>
        <p:spPr>
          <a:xfrm rot="5400000">
            <a:off x="3586605" y="1331677"/>
            <a:ext cx="443883" cy="4616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id="{D5F6B625-E0EC-4FA0-8BA0-1FEA03BC0FD3}"/>
              </a:ext>
            </a:extLst>
          </p:cNvPr>
          <p:cNvSpPr/>
          <p:nvPr/>
        </p:nvSpPr>
        <p:spPr>
          <a:xfrm>
            <a:off x="6477000" y="719091"/>
            <a:ext cx="2628900" cy="404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hlinkClick r:id="rId3" action="ppaction://hlinksldjump"/>
            <a:extLst>
              <a:ext uri="{FF2B5EF4-FFF2-40B4-BE49-F238E27FC236}">
                <a16:creationId xmlns:a16="http://schemas.microsoft.com/office/drawing/2014/main" id="{106DE456-A88F-4835-A2B1-2D08DAF7E625}"/>
              </a:ext>
            </a:extLst>
          </p:cNvPr>
          <p:cNvSpPr txBox="1"/>
          <p:nvPr/>
        </p:nvSpPr>
        <p:spPr>
          <a:xfrm>
            <a:off x="7679184" y="2530136"/>
            <a:ext cx="3737499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0" name="TekstniOkvir 9">
            <a:hlinkClick r:id="rId4" action="ppaction://hlinksldjump"/>
            <a:extLst>
              <a:ext uri="{FF2B5EF4-FFF2-40B4-BE49-F238E27FC236}">
                <a16:creationId xmlns:a16="http://schemas.microsoft.com/office/drawing/2014/main" id="{B986AE8F-79FD-45FD-9B76-1281E635CB70}"/>
              </a:ext>
            </a:extLst>
          </p:cNvPr>
          <p:cNvSpPr txBox="1"/>
          <p:nvPr/>
        </p:nvSpPr>
        <p:spPr>
          <a:xfrm>
            <a:off x="8655728" y="3524435"/>
            <a:ext cx="3329126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1" name="TekstniOkvir 10">
            <a:hlinkClick r:id="rId5" action="ppaction://hlinksldjump"/>
            <a:extLst>
              <a:ext uri="{FF2B5EF4-FFF2-40B4-BE49-F238E27FC236}">
                <a16:creationId xmlns:a16="http://schemas.microsoft.com/office/drawing/2014/main" id="{A934C944-E127-4133-80D8-CC9B7ADFF9AB}"/>
              </a:ext>
            </a:extLst>
          </p:cNvPr>
          <p:cNvSpPr txBox="1"/>
          <p:nvPr/>
        </p:nvSpPr>
        <p:spPr>
          <a:xfrm>
            <a:off x="6942338" y="5104660"/>
            <a:ext cx="4669654" cy="55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82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CD6496E-F1A8-41CA-8379-BF76E5B71A7E}"/>
              </a:ext>
            </a:extLst>
          </p:cNvPr>
          <p:cNvSpPr txBox="1"/>
          <p:nvPr/>
        </p:nvSpPr>
        <p:spPr>
          <a:xfrm>
            <a:off x="0" y="27520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-Duh Sveti i danas djeluje u Crkvi: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-djelovanje Duha Svetoga u životu majke Terezije, mnogih papa 			 (Ivan XXIII., Ivan Pavo II., Benedikt XVI., Franjo)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 mi smo kršćani pozvani donositi plodove Duha Svetoga u svijetu živeći ljubav, radost, dobrotu, velikodušnost, mir, …</a:t>
            </a:r>
          </a:p>
        </p:txBody>
      </p:sp>
      <p:sp>
        <p:nvSpPr>
          <p:cNvPr id="10" name="TekstniOkvir 9">
            <a:hlinkClick r:id="rId2" action="ppaction://hlinksldjump"/>
            <a:extLst>
              <a:ext uri="{FF2B5EF4-FFF2-40B4-BE49-F238E27FC236}">
                <a16:creationId xmlns:a16="http://schemas.microsoft.com/office/drawing/2014/main" id="{5C892382-54C8-4A91-A0EE-93E57774E7DF}"/>
              </a:ext>
            </a:extLst>
          </p:cNvPr>
          <p:cNvSpPr txBox="1"/>
          <p:nvPr/>
        </p:nvSpPr>
        <p:spPr>
          <a:xfrm>
            <a:off x="3861786" y="1047565"/>
            <a:ext cx="2050742" cy="47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2" name="Pravokutnik 11">
            <a:hlinkClick r:id="rId3" action="ppaction://hlinksldjump"/>
            <a:extLst>
              <a:ext uri="{FF2B5EF4-FFF2-40B4-BE49-F238E27FC236}">
                <a16:creationId xmlns:a16="http://schemas.microsoft.com/office/drawing/2014/main" id="{21F49C98-4964-40F2-B657-87AA58B7FBBB}"/>
              </a:ext>
            </a:extLst>
          </p:cNvPr>
          <p:cNvSpPr/>
          <p:nvPr/>
        </p:nvSpPr>
        <p:spPr>
          <a:xfrm>
            <a:off x="7288567" y="594804"/>
            <a:ext cx="2281561" cy="45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5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>
            <a:extLst>
              <a:ext uri="{FF2B5EF4-FFF2-40B4-BE49-F238E27FC236}">
                <a16:creationId xmlns:a16="http://schemas.microsoft.com/office/drawing/2014/main" id="{302B76CD-39C2-4723-B0BB-23CE2F619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914" y="1628776"/>
            <a:ext cx="4002087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4000" b="1">
                <a:latin typeface="Segoe Print" panose="02000600000000000000" pitchFamily="2" charset="0"/>
              </a:rPr>
              <a:t>POTVRDA – SAKRAMENT DUHA SVETOGA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sr-Latn-RS" sz="4000">
              <a:latin typeface="Segoe Print" panose="02000600000000000000" pitchFamily="2" charset="0"/>
            </a:endParaRPr>
          </a:p>
        </p:txBody>
      </p:sp>
      <p:sp>
        <p:nvSpPr>
          <p:cNvPr id="2" name="Pravokutnik 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897E7DCC-79B7-4151-98B2-58ECFFF26D9D}"/>
              </a:ext>
            </a:extLst>
          </p:cNvPr>
          <p:cNvSpPr/>
          <p:nvPr/>
        </p:nvSpPr>
        <p:spPr>
          <a:xfrm>
            <a:off x="5016500" y="692151"/>
            <a:ext cx="863600" cy="561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pic>
        <p:nvPicPr>
          <p:cNvPr id="5124" name="Slika 2">
            <a:extLst>
              <a:ext uri="{FF2B5EF4-FFF2-40B4-BE49-F238E27FC236}">
                <a16:creationId xmlns:a16="http://schemas.microsoft.com/office/drawing/2014/main" id="{7C0F8902-813C-413E-8979-142E18F4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41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čestitka085">
            <a:extLst>
              <a:ext uri="{FF2B5EF4-FFF2-40B4-BE49-F238E27FC236}">
                <a16:creationId xmlns:a16="http://schemas.microsoft.com/office/drawing/2014/main" id="{C3ED4F07-F7A7-4003-932A-7A559666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6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F278FA40-DB66-4CA2-9392-9BF6FFC75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614364"/>
            <a:ext cx="28765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-krštenje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</a:t>
            </a:r>
            <a:r>
              <a:rPr lang="hr-HR" altLang="sr-Latn-RS" b="1">
                <a:latin typeface="Segoe Print" panose="02000600000000000000" pitchFamily="2" charset="0"/>
              </a:rPr>
              <a:t>potvrda </a:t>
            </a:r>
            <a:endParaRPr lang="hr-HR" altLang="sr-Latn-RS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-euharistija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A5A53487-E50D-4598-8A6B-0D5E7B8DE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688975"/>
            <a:ext cx="3348038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SAKRAMENTI KRŠĆANSKE INICIJACIJE</a:t>
            </a:r>
          </a:p>
        </p:txBody>
      </p:sp>
      <p:sp>
        <p:nvSpPr>
          <p:cNvPr id="3081" name="AutoShape 9">
            <a:extLst>
              <a:ext uri="{FF2B5EF4-FFF2-40B4-BE49-F238E27FC236}">
                <a16:creationId xmlns:a16="http://schemas.microsoft.com/office/drawing/2014/main" id="{664A9304-4EEE-4C60-AE01-2E37FF6896FE}"/>
              </a:ext>
            </a:extLst>
          </p:cNvPr>
          <p:cNvSpPr>
            <a:spLocks/>
          </p:cNvSpPr>
          <p:nvPr/>
        </p:nvSpPr>
        <p:spPr bwMode="auto">
          <a:xfrm>
            <a:off x="5767389" y="582614"/>
            <a:ext cx="504825" cy="1584325"/>
          </a:xfrm>
          <a:prstGeom prst="rightBrace">
            <a:avLst>
              <a:gd name="adj1" fmla="val 2615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0DF2FD9B-6F74-4FE9-B3FF-D39E0B436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4" y="2886075"/>
            <a:ext cx="8027987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-sakramentom potvrde </a:t>
            </a:r>
            <a:r>
              <a:rPr lang="hr-HR" altLang="sr-Latn-RS" b="1">
                <a:latin typeface="Segoe Print" panose="02000600000000000000" pitchFamily="2" charset="0"/>
              </a:rPr>
              <a:t>potvrđujemo</a:t>
            </a:r>
            <a:r>
              <a:rPr lang="hr-HR" altLang="sr-Latn-RS">
                <a:latin typeface="Segoe Print" panose="02000600000000000000" pitchFamily="2" charset="0"/>
              </a:rPr>
              <a:t> ono što smo primili po krštenju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-želimo osobno </a:t>
            </a:r>
            <a:r>
              <a:rPr lang="hr-HR" altLang="sr-Latn-RS" b="1">
                <a:latin typeface="Segoe Print" panose="02000600000000000000" pitchFamily="2" charset="0"/>
              </a:rPr>
              <a:t>potvrditi</a:t>
            </a:r>
            <a:r>
              <a:rPr lang="hr-HR" altLang="sr-Latn-RS">
                <a:latin typeface="Segoe Print" panose="02000600000000000000" pitchFamily="2" charset="0"/>
              </a:rPr>
              <a:t> i </a:t>
            </a:r>
            <a:r>
              <a:rPr lang="hr-HR" altLang="sr-Latn-RS" b="1">
                <a:latin typeface="Segoe Print" panose="02000600000000000000" pitchFamily="2" charset="0"/>
              </a:rPr>
              <a:t>učvrstiti</a:t>
            </a:r>
            <a:r>
              <a:rPr lang="hr-HR" altLang="sr-Latn-RS">
                <a:latin typeface="Segoe Print" panose="02000600000000000000" pitchFamily="2" charset="0"/>
              </a:rPr>
              <a:t> svoju vjeru i </a:t>
            </a:r>
            <a:r>
              <a:rPr lang="hr-HR" altLang="sr-Latn-RS" b="1">
                <a:latin typeface="Segoe Print" panose="02000600000000000000" pitchFamily="2" charset="0"/>
              </a:rPr>
              <a:t>posvjedočiti</a:t>
            </a:r>
            <a:r>
              <a:rPr lang="hr-HR" altLang="sr-Latn-RS">
                <a:latin typeface="Segoe Print" panose="02000600000000000000" pitchFamily="2" charset="0"/>
              </a:rPr>
              <a:t> da smo Božja djeca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čestitka085">
            <a:extLst>
              <a:ext uri="{FF2B5EF4-FFF2-40B4-BE49-F238E27FC236}">
                <a16:creationId xmlns:a16="http://schemas.microsoft.com/office/drawing/2014/main" id="{CDE61F13-5306-4E07-9290-ABA4FC4E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6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A2AE6048-2A34-40B0-9F81-62BCF19E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713" y="260350"/>
            <a:ext cx="79565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-potvrda - sakrament Duha Svetoga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 - sakrament kršćanske 			  zrelosti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4E021D1-C075-458C-B6D0-F84FD9FE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2201864"/>
            <a:ext cx="70929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-postajemo odrasli i zreli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 kršćani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-primamo puninu darova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 Duha Svetoga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-primamo snagu da hrabro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 svjedočimo svoju vjeru, da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 budemo zreli i odgovorni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3600">
                <a:latin typeface="Segoe Print" panose="02000600000000000000" pitchFamily="2" charset="0"/>
              </a:rPr>
              <a:t> članovi kršćanske zajednice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D6E54BB-79F3-44D7-A1EC-E3CF4F564008}"/>
              </a:ext>
            </a:extLst>
          </p:cNvPr>
          <p:cNvSpPr/>
          <p:nvPr/>
        </p:nvSpPr>
        <p:spPr>
          <a:xfrm>
            <a:off x="8040688" y="3213101"/>
            <a:ext cx="1871662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Pravokutnik 4">
            <a:hlinkClick r:id="rId3" action="ppaction://hlinksldjump"/>
            <a:extLst>
              <a:ext uri="{FF2B5EF4-FFF2-40B4-BE49-F238E27FC236}">
                <a16:creationId xmlns:a16="http://schemas.microsoft.com/office/drawing/2014/main" id="{5D4D664A-2269-4C73-A7E6-8188A97EBA57}"/>
              </a:ext>
            </a:extLst>
          </p:cNvPr>
          <p:cNvSpPr/>
          <p:nvPr/>
        </p:nvSpPr>
        <p:spPr>
          <a:xfrm>
            <a:off x="8040689" y="3213100"/>
            <a:ext cx="2016125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čestitka085">
            <a:extLst>
              <a:ext uri="{FF2B5EF4-FFF2-40B4-BE49-F238E27FC236}">
                <a16:creationId xmlns:a16="http://schemas.microsoft.com/office/drawing/2014/main" id="{2A69C831-756E-4842-9361-A3ECAFF5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6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CC8B9363-EB6D-4D08-AA6C-C553C98D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260350"/>
            <a:ext cx="796925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Osnovni uvjeti za primanje sakramenta potvrde: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-biti kršten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-biti u Božjoj milosti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-biti dobro poučen u vjeri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-osobni izbor i odluka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čestitka085">
            <a:extLst>
              <a:ext uri="{FF2B5EF4-FFF2-40B4-BE49-F238E27FC236}">
                <a16:creationId xmlns:a16="http://schemas.microsoft.com/office/drawing/2014/main" id="{A918E85F-3659-453D-AFB4-0A746257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6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14039157-C9FD-4655-969F-5AAFE174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4" y="188914"/>
            <a:ext cx="802798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Obred sakramenta potvrde: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-redoviti djelitelj – biskup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			- (ili deligirani 					   svećenik)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E7B7BB9-FBEB-4B84-AF5A-9D0905724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2932113"/>
            <a:ext cx="22733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-bitni čin: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A407B729-0091-4DE5-AFC1-421C0D4AA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932113"/>
            <a:ext cx="58674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-polaganje ruku,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-mazanje krizmenim uljem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>
              <a:latin typeface="Segoe Print" panose="020006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-uz riječi: “Primi pečat dara duha Svetoga”</a:t>
            </a:r>
          </a:p>
        </p:txBody>
      </p:sp>
      <p:sp>
        <p:nvSpPr>
          <p:cNvPr id="2" name="Pravokutnik 1">
            <a:hlinkClick r:id="rId3" action="ppaction://hlinksldjump"/>
            <a:extLst>
              <a:ext uri="{FF2B5EF4-FFF2-40B4-BE49-F238E27FC236}">
                <a16:creationId xmlns:a16="http://schemas.microsoft.com/office/drawing/2014/main" id="{4FD3D88F-A724-455A-BD87-3CAF3B5DCCC2}"/>
              </a:ext>
            </a:extLst>
          </p:cNvPr>
          <p:cNvSpPr/>
          <p:nvPr/>
        </p:nvSpPr>
        <p:spPr>
          <a:xfrm>
            <a:off x="2782888" y="2932113"/>
            <a:ext cx="2062162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čestitka085">
            <a:extLst>
              <a:ext uri="{FF2B5EF4-FFF2-40B4-BE49-F238E27FC236}">
                <a16:creationId xmlns:a16="http://schemas.microsoft.com/office/drawing/2014/main" id="{EC679E17-FC46-44AD-8271-E482690D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160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1B937607-7B10-4E04-A01D-6694D409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3" y="1"/>
            <a:ext cx="7956550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-učinci potvrde: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-u nama se produbljuje 			 krsna milost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-dublje se sjedinjujemo s Kristom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-u nama se umnažaju darovi 	 	 Duha Svetoga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-učvršćujemo svoju povezanost s 	 Crkvom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>
                <a:latin typeface="Segoe Print" panose="02000600000000000000" pitchFamily="2" charset="0"/>
              </a:rPr>
              <a:t>	-Duh Sveti daje nam snagu  	 	 živjeti kao pravi Kristovi 	 	 	 svjedoci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sr-Latn-RS">
              <a:latin typeface="Segoe Print" panose="02000600000000000000" pitchFamily="2" charset="0"/>
            </a:endParaRPr>
          </a:p>
        </p:txBody>
      </p:sp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941DD7A9-685B-440B-A7B1-0FD0B9F9F799}"/>
              </a:ext>
            </a:extLst>
          </p:cNvPr>
          <p:cNvSpPr/>
          <p:nvPr/>
        </p:nvSpPr>
        <p:spPr>
          <a:xfrm>
            <a:off x="7391400" y="2565400"/>
            <a:ext cx="2952750" cy="719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0B1477C-9F17-4FEE-9947-40CA45EE8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0" b="4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0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lika 2">
            <a:extLst>
              <a:ext uri="{FF2B5EF4-FFF2-40B4-BE49-F238E27FC236}">
                <a16:creationId xmlns:a16="http://schemas.microsoft.com/office/drawing/2014/main" id="{0869388C-BAF2-4946-AD29-CEDA898A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A74374D-BDBC-4A98-AF5C-43157FDCBA73}"/>
              </a:ext>
            </a:extLst>
          </p:cNvPr>
          <p:cNvSpPr/>
          <p:nvPr/>
        </p:nvSpPr>
        <p:spPr>
          <a:xfrm>
            <a:off x="7739063" y="6137276"/>
            <a:ext cx="2951162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Pravokutnik 4">
            <a:hlinkClick r:id="rId3" action="ppaction://hlinksldjump"/>
            <a:extLst>
              <a:ext uri="{FF2B5EF4-FFF2-40B4-BE49-F238E27FC236}">
                <a16:creationId xmlns:a16="http://schemas.microsoft.com/office/drawing/2014/main" id="{08C1C915-3738-44FC-822C-1C05D5AAD759}"/>
              </a:ext>
            </a:extLst>
          </p:cNvPr>
          <p:cNvSpPr/>
          <p:nvPr/>
        </p:nvSpPr>
        <p:spPr>
          <a:xfrm>
            <a:off x="7881938" y="6122989"/>
            <a:ext cx="2665412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18437" name="Slika 5">
            <a:extLst>
              <a:ext uri="{FF2B5EF4-FFF2-40B4-BE49-F238E27FC236}">
                <a16:creationId xmlns:a16="http://schemas.microsoft.com/office/drawing/2014/main" id="{AFE2555E-73DB-4E54-ADA9-3FD79203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5457826"/>
            <a:ext cx="46386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93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44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0C66A23E-0D80-441B-BA6B-94D2CD97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618" cy="2533650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711CC92E-B6EC-45FD-A780-35C264D950BC}"/>
              </a:ext>
            </a:extLst>
          </p:cNvPr>
          <p:cNvSpPr txBox="1"/>
          <p:nvPr/>
        </p:nvSpPr>
        <p:spPr>
          <a:xfrm>
            <a:off x="0" y="3000375"/>
            <a:ext cx="479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Isus privlači i iznenađuje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C1B2A585-76D8-4701-80AC-7E86ACE60677}"/>
              </a:ext>
            </a:extLst>
          </p:cNvPr>
          <p:cNvSpPr txBox="1"/>
          <p:nvPr/>
        </p:nvSpPr>
        <p:spPr>
          <a:xfrm>
            <a:off x="0" y="3953078"/>
            <a:ext cx="265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Isus i Zakon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6783C62-32F7-44D2-A3CC-D4AC1131D696}"/>
              </a:ext>
            </a:extLst>
          </p:cNvPr>
          <p:cNvSpPr txBox="1"/>
          <p:nvPr/>
        </p:nvSpPr>
        <p:spPr>
          <a:xfrm>
            <a:off x="0" y="4905781"/>
            <a:ext cx="253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Isus i stranci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2A21E13C-3967-4BE5-978F-F6EA16259217}"/>
              </a:ext>
            </a:extLst>
          </p:cNvPr>
          <p:cNvSpPr txBox="1"/>
          <p:nvPr/>
        </p:nvSpPr>
        <p:spPr>
          <a:xfrm>
            <a:off x="-1" y="5858484"/>
            <a:ext cx="3036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Isus i grešnici</a:t>
            </a:r>
          </a:p>
        </p:txBody>
      </p:sp>
    </p:spTree>
    <p:extLst>
      <p:ext uri="{BB962C8B-B14F-4D97-AF65-F5344CB8AC3E}">
        <p14:creationId xmlns:p14="http://schemas.microsoft.com/office/powerpoint/2010/main" val="4737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E3796D8A-CB48-44D9-8AA4-B88F069AB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0673" cy="2066925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B4441F7-1B14-4215-8860-9F76DBF19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634"/>
            <a:ext cx="5844128" cy="1023366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9B7DC410-93CC-4926-AA32-B71A18B44ED9}"/>
              </a:ext>
            </a:extLst>
          </p:cNvPr>
          <p:cNvSpPr/>
          <p:nvPr/>
        </p:nvSpPr>
        <p:spPr>
          <a:xfrm>
            <a:off x="-1" y="2530136"/>
            <a:ext cx="2512382" cy="745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423E6BB1-1399-440B-811B-C5844F239C88}"/>
              </a:ext>
            </a:extLst>
          </p:cNvPr>
          <p:cNvSpPr/>
          <p:nvPr/>
        </p:nvSpPr>
        <p:spPr>
          <a:xfrm>
            <a:off x="2687780" y="2405634"/>
            <a:ext cx="3156347" cy="1023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53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4379448B-8DBE-4008-8D77-86FD13E08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90450" cy="18731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1B98893-EC12-41AC-BCEC-DDC6C6381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236"/>
            <a:ext cx="9064420" cy="895764"/>
          </a:xfrm>
          <a:prstGeom prst="rect">
            <a:avLst/>
          </a:prstGeom>
        </p:spPr>
      </p:pic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A4F7F944-6D05-49AB-9824-1B65374B9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5524"/>
            <a:ext cx="6193222" cy="89576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316454D-D74E-4373-B1C4-553F08AB7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4637"/>
            <a:ext cx="7669645" cy="8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0B1477C-9F17-4FEE-9947-40CA45EE8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0" b="4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82CF9120-BF41-42CF-B53C-DF4261FE5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4590" y="-4882246"/>
            <a:ext cx="1847850" cy="12197030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4C489E12-AE2B-4685-949D-219AD6A7D9B7}"/>
              </a:ext>
            </a:extLst>
          </p:cNvPr>
          <p:cNvSpPr txBox="1"/>
          <p:nvPr/>
        </p:nvSpPr>
        <p:spPr>
          <a:xfrm>
            <a:off x="0" y="2965141"/>
            <a:ext cx="121920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-u SZ se ne govori kao o osobi, nego kao o božanskoj snazi i sili koja preobražava ljudska bića: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-Duh Božji bio je prisutan već 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kod stvaranja svijeta 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			 oživljava čovjeka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Suci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su bili ispunjeni Božjim Duhom i njegovim 				 darovima što ih je činilo hrabrim i neustrašivim 				 braniteljima svoga naroda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r-HR" sz="2800" dirty="0">
              <a:latin typeface="Segoe Print" panose="02000600000000000000" pitchFamily="2" charset="0"/>
              <a:cs typeface="Arial" panose="020B0604020202020204" pitchFamily="34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19" name="Slika 18" descr="Slika na kojoj se prikazuje tekst&#10;&#10;Opis je automatski generiran">
            <a:extLst>
              <a:ext uri="{FF2B5EF4-FFF2-40B4-BE49-F238E27FC236}">
                <a16:creationId xmlns:a16="http://schemas.microsoft.com/office/drawing/2014/main" id="{6190CDCE-CB84-4700-B8FD-531FAD9B4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713" y="-427522"/>
            <a:ext cx="824947" cy="59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3DA6037-1919-4BED-99BE-7CF78AF9A384}"/>
              </a:ext>
            </a:extLst>
          </p:cNvPr>
          <p:cNvSpPr txBox="1"/>
          <p:nvPr/>
        </p:nvSpPr>
        <p:spPr>
          <a:xfrm>
            <a:off x="1480" y="0"/>
            <a:ext cx="121905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-Kraljevi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su nositelji Duha Božjega: oni su pomazivani 			 uljem (ulje je znak jakosti i vlasti, ali i simbol Božje 			 moći i djelovanja Duha na Božjem pomazaniku)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-Duh Božji nadahnjuje 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proroke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da ne govore u svoje 			 ime već da govore u Božje ime i prenose mu njegovu 			 poruku</a:t>
            </a:r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84F6F4D-9ECF-4F92-BF98-861C0DAB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1243" y="-5121244"/>
            <a:ext cx="1828800" cy="1207128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6836DC4B-098B-4E38-BC25-9F09CC68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675" y="2219854"/>
            <a:ext cx="6106831" cy="1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86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721</Words>
  <Application>Microsoft Office PowerPoint</Application>
  <PresentationFormat>Široki zaslon</PresentationFormat>
  <Paragraphs>93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8</cp:revision>
  <dcterms:created xsi:type="dcterms:W3CDTF">2022-05-18T16:04:42Z</dcterms:created>
  <dcterms:modified xsi:type="dcterms:W3CDTF">2022-05-18T17:57:26Z</dcterms:modified>
</cp:coreProperties>
</file>