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58" r:id="rId3"/>
    <p:sldId id="276" r:id="rId4"/>
    <p:sldId id="297" r:id="rId5"/>
    <p:sldId id="299" r:id="rId6"/>
    <p:sldId id="298" r:id="rId7"/>
    <p:sldId id="300" r:id="rId8"/>
    <p:sldId id="301" r:id="rId9"/>
    <p:sldId id="302" r:id="rId10"/>
    <p:sldId id="303" r:id="rId11"/>
    <p:sldId id="260" r:id="rId12"/>
    <p:sldId id="261" r:id="rId13"/>
    <p:sldId id="262" r:id="rId14"/>
    <p:sldId id="263" r:id="rId15"/>
    <p:sldId id="264" r:id="rId16"/>
    <p:sldId id="304" r:id="rId17"/>
    <p:sldId id="280" r:id="rId18"/>
    <p:sldId id="281" r:id="rId19"/>
    <p:sldId id="282" r:id="rId20"/>
    <p:sldId id="283" r:id="rId21"/>
    <p:sldId id="305" r:id="rId22"/>
    <p:sldId id="306" r:id="rId23"/>
    <p:sldId id="307" r:id="rId24"/>
    <p:sldId id="308" r:id="rId25"/>
    <p:sldId id="315" r:id="rId26"/>
    <p:sldId id="316" r:id="rId27"/>
    <p:sldId id="309" r:id="rId28"/>
    <p:sldId id="310" r:id="rId29"/>
    <p:sldId id="311" r:id="rId30"/>
    <p:sldId id="312" r:id="rId31"/>
    <p:sldId id="313" r:id="rId32"/>
    <p:sldId id="314" r:id="rId33"/>
    <p:sldId id="317" r:id="rId34"/>
    <p:sldId id="319" r:id="rId35"/>
    <p:sldId id="296" r:id="rId36"/>
    <p:sldId id="291" r:id="rId3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D39C0F-9827-45B9-A7B3-2F1E826D3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BD9D3D9-45F5-4F4D-8726-1D4EB1DBE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92CC02-779D-44D5-A97D-25B4590E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47DB298-B6C1-46BC-AEE3-FA307559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70D9805-36F1-45D5-AA3B-B66536F9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44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D1EBFD-D800-4ADB-973C-EF040A14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3BF9E8D-BD4A-4FBD-87B2-F78FD49BA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273C1E2-5B09-4BB6-851D-4B48DD62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267A18B-3023-4D0E-B13F-FF68502F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890AED4-D8A1-42C0-83CE-ECF73DF9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36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226977D7-370B-43E4-A3D6-65A9B8E4D5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3B0F7E2-7741-4CCD-BBC0-7C114A36A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A2A951-E69F-468A-8FB1-8786803E1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868FC28-E8AD-46EF-8744-C370CB970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2D2A70A-E911-44F9-BCF5-AB7454EF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26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55C6BD-0055-44AA-95E4-19E1880E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B04E35-615C-4BC9-88C6-30A7D878C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38EF654-A5D6-4321-8944-901982DBC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4F9A057-1625-4258-BE72-529F40EC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882C1B-2298-4089-B434-315ECE93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055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6AB95C-5C2C-4412-9088-02AE6B464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86B91FF-71A0-4F84-9BE8-A8739DCF7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9C2E58D-686A-4B1C-B74B-CBCB60C0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192C06B-58F2-436B-94B9-09FC4024D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746322D-D751-4991-A51C-294D2304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651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5E1B84-BDD9-4F40-B765-43E9930F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A5139B2-811B-48E5-850B-6F50B6D6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FCB8722-BBDE-4D06-87AD-CF1DE72C7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663CC65-106C-4805-8B47-83052E5A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28FEA44-3C23-404F-B383-4615C2F5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812C541-4907-4875-A258-FE57E65C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672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B0220D-370A-4406-8BA5-2930BA872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7C638E7-FE6A-4A85-811E-509E20B00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331029B-1612-4F51-AC29-32227DD7C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DAD7F7B-FC9E-46EA-988E-C234BAB4A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2B99025-6B7A-4FE1-B413-9DE8F8B03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D5041C3-D4FD-4CFB-A3A7-817EFDF4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220398E-54B8-485B-9BA5-15596178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509B43F-2F62-41C8-8DDA-0712CAF38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130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864DAC-8437-4DD7-B00D-E677598F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1DDF6C9-5A79-4ACB-A448-B00248D7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3C2D223-FC30-48C3-98EE-29DF9441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77F1F9C-0574-4208-8ED8-500343E3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193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BCF1BEC-B9EF-4E6B-974D-9D5C6111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A9D07DD-CDE8-4C90-B848-224A4663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ABE28F9-ACBD-47B2-8E9A-E486B351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601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3FC36A-569A-4BEF-87DC-7171AD63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0BF4BB-1CA8-443D-A476-A223EACE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4C9A878-7F02-4486-8D58-85BD24021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2383802-8218-4777-92A4-A458D115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429AC78-D26C-4EE9-9AFC-8DF4EE8A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20DCC96-F929-48E7-987F-96720DB1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878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40A0BC-D6A1-4BC0-B055-DDDE5785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87CEFD5-61AB-46BB-8F2B-6EEEE872F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64F7D3D-A988-45CB-8E5C-FC7430BC2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4A4CA9A-0B76-453A-933D-8003ED5B6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BFAE928-4A5D-4682-A581-A7E11D514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CB87B6D-33C5-4835-85FF-B527EE6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758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82A4CD6-3D59-47C8-89BD-D3625664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6241D8C-DADC-44F6-844C-62F02D57C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94833F0-9765-464A-A012-911668DB5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30C33-AC19-45F4-96BF-3E1F8FB789F3}" type="datetimeFigureOut">
              <a:rPr lang="hr-HR" smtClean="0"/>
              <a:t>4.5.2023.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08ED4D-C844-406D-8533-FC5E71101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4181C74-C352-48BA-94B0-0C06021BE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BFA3E-1D80-4A86-995E-0853D82432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002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C88A265-57B8-4163-8586-BA7A45AF14C0}"/>
              </a:ext>
            </a:extLst>
          </p:cNvPr>
          <p:cNvSpPr txBox="1"/>
          <p:nvPr/>
        </p:nvSpPr>
        <p:spPr>
          <a:xfrm>
            <a:off x="579120" y="0"/>
            <a:ext cx="1120648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hr-HR" sz="3200" i="0" dirty="0">
                <a:effectLst/>
                <a:latin typeface="Segoe Print" panose="02000600000000000000" pitchFamily="2" charset="0"/>
              </a:rPr>
              <a:t>Kraljice neba, raduj se, Aleluja.</a:t>
            </a:r>
            <a:br>
              <a:rPr lang="hr-HR" sz="3200" i="0" dirty="0">
                <a:effectLst/>
                <a:latin typeface="Segoe Print" panose="02000600000000000000" pitchFamily="2" charset="0"/>
              </a:rPr>
            </a:br>
            <a:r>
              <a:rPr lang="hr-HR" sz="3200" b="1" i="0" dirty="0">
                <a:effectLst/>
                <a:latin typeface="Segoe Print" panose="02000600000000000000" pitchFamily="2" charset="0"/>
              </a:rPr>
              <a:t>Jer koga si bila dostojna nositi, Aleluja.</a:t>
            </a:r>
            <a:br>
              <a:rPr lang="hr-HR" sz="3200" b="1" i="0" dirty="0">
                <a:effectLst/>
                <a:latin typeface="Segoe Print" panose="02000600000000000000" pitchFamily="2" charset="0"/>
              </a:rPr>
            </a:br>
            <a:r>
              <a:rPr lang="hr-HR" sz="3200" i="0" dirty="0">
                <a:effectLst/>
                <a:latin typeface="Segoe Print" panose="02000600000000000000" pitchFamily="2" charset="0"/>
              </a:rPr>
              <a:t>Uskrsnu, kako je rekao, Aleluja.</a:t>
            </a:r>
            <a:br>
              <a:rPr lang="hr-HR" sz="3200" i="0" dirty="0">
                <a:effectLst/>
                <a:latin typeface="Segoe Print" panose="02000600000000000000" pitchFamily="2" charset="0"/>
              </a:rPr>
            </a:br>
            <a:r>
              <a:rPr lang="hr-HR" sz="3200" b="1" i="0" dirty="0">
                <a:effectLst/>
                <a:latin typeface="Segoe Print" panose="02000600000000000000" pitchFamily="2" charset="0"/>
              </a:rPr>
              <a:t>Moli za nas Boga, Aleluja.</a:t>
            </a:r>
            <a:br>
              <a:rPr lang="hr-HR" sz="3200" b="1" i="0" dirty="0">
                <a:effectLst/>
                <a:latin typeface="Segoe Print" panose="02000600000000000000" pitchFamily="2" charset="0"/>
              </a:rPr>
            </a:br>
            <a:r>
              <a:rPr lang="hr-HR" sz="3200" i="0" dirty="0">
                <a:effectLst/>
                <a:latin typeface="Segoe Print" panose="02000600000000000000" pitchFamily="2" charset="0"/>
              </a:rPr>
              <a:t>Veseli se i raduj, Djevice Marijo, Aleluja.</a:t>
            </a:r>
            <a:br>
              <a:rPr lang="hr-HR" sz="3200" i="0" dirty="0">
                <a:effectLst/>
                <a:latin typeface="Segoe Print" panose="02000600000000000000" pitchFamily="2" charset="0"/>
              </a:rPr>
            </a:br>
            <a:r>
              <a:rPr lang="hr-HR" sz="3200" b="1" i="0" dirty="0">
                <a:effectLst/>
                <a:latin typeface="Segoe Print" panose="02000600000000000000" pitchFamily="2" charset="0"/>
              </a:rPr>
              <a:t>Jer je uskrsnuo Gospodin uistinu, Aleluja.</a:t>
            </a:r>
            <a:br>
              <a:rPr lang="hr-HR" sz="3200" b="1" i="0" dirty="0">
                <a:effectLst/>
                <a:latin typeface="Segoe Print" panose="02000600000000000000" pitchFamily="2" charset="0"/>
              </a:rPr>
            </a:br>
            <a:br>
              <a:rPr lang="hr-HR" sz="3200" b="0" i="0" dirty="0">
                <a:effectLst/>
                <a:latin typeface="Segoe Print" panose="02000600000000000000" pitchFamily="2" charset="0"/>
              </a:rPr>
            </a:br>
            <a:r>
              <a:rPr lang="hr-HR" sz="3200" b="0" i="0" dirty="0">
                <a:effectLst/>
                <a:latin typeface="Segoe Print" panose="02000600000000000000" pitchFamily="2" charset="0"/>
              </a:rPr>
              <a:t>Pomolimo se.</a:t>
            </a:r>
            <a:br>
              <a:rPr lang="hr-HR" sz="3200" b="0" i="0" dirty="0">
                <a:effectLst/>
                <a:latin typeface="Segoe Print" panose="02000600000000000000" pitchFamily="2" charset="0"/>
              </a:rPr>
            </a:br>
            <a:r>
              <a:rPr lang="hr-HR" sz="3200" b="1" i="0" dirty="0">
                <a:effectLst/>
                <a:latin typeface="Segoe Print" panose="02000600000000000000" pitchFamily="2" charset="0"/>
              </a:rPr>
              <a:t>Bože, koji si se udostojao razveseliti svijet uskrsnućem svoga Sina, Gospodina našega Isusa Krista,</a:t>
            </a:r>
            <a:br>
              <a:rPr lang="hr-HR" sz="3200" b="1" i="0" dirty="0">
                <a:effectLst/>
                <a:latin typeface="Segoe Print" panose="02000600000000000000" pitchFamily="2" charset="0"/>
              </a:rPr>
            </a:br>
            <a:r>
              <a:rPr lang="hr-HR" sz="3200" b="1" i="0" dirty="0">
                <a:effectLst/>
                <a:latin typeface="Segoe Print" panose="02000600000000000000" pitchFamily="2" charset="0"/>
              </a:rPr>
              <a:t>daj, molimo te, da po njegovoj Majci, Djevici Mariji,</a:t>
            </a:r>
            <a:br>
              <a:rPr lang="hr-HR" sz="3200" b="1" i="0" dirty="0">
                <a:effectLst/>
                <a:latin typeface="Segoe Print" panose="02000600000000000000" pitchFamily="2" charset="0"/>
              </a:rPr>
            </a:br>
            <a:r>
              <a:rPr lang="hr-HR" sz="3200" b="1" i="0" dirty="0">
                <a:effectLst/>
                <a:latin typeface="Segoe Print" panose="02000600000000000000" pitchFamily="2" charset="0"/>
              </a:rPr>
              <a:t>postignemo radosti vječnoga života.</a:t>
            </a:r>
            <a:br>
              <a:rPr lang="hr-HR" sz="3200" b="1" i="0" dirty="0">
                <a:effectLst/>
                <a:latin typeface="Segoe Print" panose="02000600000000000000" pitchFamily="2" charset="0"/>
              </a:rPr>
            </a:br>
            <a:r>
              <a:rPr lang="hr-HR" sz="3200" b="1" i="0" dirty="0">
                <a:effectLst/>
                <a:latin typeface="Segoe Print" panose="02000600000000000000" pitchFamily="2" charset="0"/>
              </a:rPr>
              <a:t>Po istom Kristu Gospodinu našem. Amen.</a:t>
            </a:r>
          </a:p>
        </p:txBody>
      </p:sp>
    </p:spTree>
    <p:extLst>
      <p:ext uri="{BB962C8B-B14F-4D97-AF65-F5344CB8AC3E}">
        <p14:creationId xmlns:p14="http://schemas.microsoft.com/office/powerpoint/2010/main" val="3939706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7391465-8F10-4AC4-9DEF-E81399D92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67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33BDCB4-2163-4CDC-B2A6-F36FB3AB6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ED1DBC4-FD2D-4849-8645-46C2377D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090" y="4978338"/>
            <a:ext cx="2328909" cy="187966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ED76278-ED57-4069-BE0F-F40FB963C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85" y="5752730"/>
            <a:ext cx="11907915" cy="11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4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9CB37DD-9060-4491-9156-FFB5F6170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74896C8-97B7-4640-98B2-5867CFB1D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090" y="4978338"/>
            <a:ext cx="2328909" cy="187966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380B269-6221-4DD1-B853-B8156E640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468" y="5131293"/>
            <a:ext cx="7726532" cy="172670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B24F87F-5E53-497A-8679-BC489C52C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85" y="5752730"/>
            <a:ext cx="11907915" cy="11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5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02B0EA2-25AE-4122-A93B-FAD5B9FE7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FA4AF53-607F-4F53-82C2-EE5146CC2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468" y="5131293"/>
            <a:ext cx="7726532" cy="172670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DCC6D4A-42EF-4AA8-B8BF-A0BB49B80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5" y="5752730"/>
            <a:ext cx="11907915" cy="11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05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23BBC4E-8D8C-4516-9CD9-C0AB91E65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C1C6BEE-FC45-416E-87E1-422FC3AD0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966" y="5131293"/>
            <a:ext cx="2316034" cy="172670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2EAC420-1185-431C-A340-88F4F725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468" y="5131293"/>
            <a:ext cx="7726532" cy="172670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EC3404D-EB1E-474B-AD12-833FFEF37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5" y="5752730"/>
            <a:ext cx="11907915" cy="11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BDD3C1D-CC5B-4D91-8A81-82F486B78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23E09CC-B184-4966-9A4D-D54AA3EED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966" y="5131293"/>
            <a:ext cx="2316034" cy="172670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E885D49-87D7-4151-905C-AE6ED697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5" y="5752730"/>
            <a:ext cx="11907915" cy="11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1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3E4095D-4417-4009-B4B4-4F4D29300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C2FF26F-F5C8-40AC-A95D-C268807AFB0E}"/>
              </a:ext>
            </a:extLst>
          </p:cNvPr>
          <p:cNvSpPr txBox="1"/>
          <p:nvPr/>
        </p:nvSpPr>
        <p:spPr>
          <a:xfrm rot="20262923">
            <a:off x="1198485" y="1634642"/>
            <a:ext cx="166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patrijarsi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477035C-87C1-4C01-BBD3-86C1265FD3D0}"/>
              </a:ext>
            </a:extLst>
          </p:cNvPr>
          <p:cNvSpPr txBox="1"/>
          <p:nvPr/>
        </p:nvSpPr>
        <p:spPr>
          <a:xfrm rot="1027599">
            <a:off x="5261499" y="1561895"/>
            <a:ext cx="1669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Josip egipatski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FEAF4C0-2A8C-488B-B537-AD2C0FCA1213}"/>
              </a:ext>
            </a:extLst>
          </p:cNvPr>
          <p:cNvSpPr txBox="1"/>
          <p:nvPr/>
        </p:nvSpPr>
        <p:spPr>
          <a:xfrm rot="20961001">
            <a:off x="4999608" y="4638583"/>
            <a:ext cx="166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Mojsije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DB907A4-52E1-4548-BA09-19FD97099997}"/>
              </a:ext>
            </a:extLst>
          </p:cNvPr>
          <p:cNvSpPr txBox="1"/>
          <p:nvPr/>
        </p:nvSpPr>
        <p:spPr>
          <a:xfrm rot="19385749">
            <a:off x="7334434" y="1808116"/>
            <a:ext cx="166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Jošua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C10FF05-EA66-490C-8F1B-41264CC78CB7}"/>
              </a:ext>
            </a:extLst>
          </p:cNvPr>
          <p:cNvSpPr txBox="1"/>
          <p:nvPr/>
        </p:nvSpPr>
        <p:spPr>
          <a:xfrm>
            <a:off x="0" y="6460"/>
            <a:ext cx="827007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Izvanredna djela ne mogu se ostvariti bez Božjega duha.</a:t>
            </a:r>
          </a:p>
        </p:txBody>
      </p:sp>
    </p:spTree>
    <p:extLst>
      <p:ext uri="{BB962C8B-B14F-4D97-AF65-F5344CB8AC3E}">
        <p14:creationId xmlns:p14="http://schemas.microsoft.com/office/powerpoint/2010/main" val="32704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DD3E771-82B2-406D-BB6A-C438EEF3C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EE8D40B-4BFE-4B08-A357-658B959DB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5672831"/>
            <a:ext cx="12067713" cy="11851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0065D7A-75FF-4F05-8BD4-3C9D58C60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703" y="5113539"/>
            <a:ext cx="2373297" cy="1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3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B15B9F3-0995-40B6-934B-29022F6FD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9B35204-748D-4C1A-8AFB-2BBE33FCB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5672831"/>
            <a:ext cx="12067713" cy="11851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EA77B75-68AF-4C54-A9B1-253A1CD21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703" y="5113539"/>
            <a:ext cx="2373297" cy="1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94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8C2A5350-7963-4A65-BFEA-EC911B766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D9703CA-3DE8-4C72-A760-F88FE90E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5672831"/>
            <a:ext cx="12067713" cy="11851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CC116E5-64D1-49BA-9160-35216679A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703" y="5113539"/>
            <a:ext cx="2373297" cy="1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3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12E3B64-D4D4-485E-B777-C2AA8D0AA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2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DC4BB9D-D829-4A05-AD59-B682E3668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DE7A315-7D32-4A1B-820E-F98654AF5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5672831"/>
            <a:ext cx="12067713" cy="11851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6248DF0-C38A-49CF-9BDE-7B8538F1F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703" y="5113539"/>
            <a:ext cx="2373297" cy="1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84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279AC99-C72F-47A6-B16E-DB5EA965D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8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C75F5F-B6B6-49EF-8F82-B56C4EA60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6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CF4E7F3-2668-4F07-B759-EFA24C957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31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F461B5E-210A-4033-B9CA-0C3C1EC7B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4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82CF9120-BF41-42CF-B53C-DF4261FE5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4590" y="-4882246"/>
            <a:ext cx="1847850" cy="12197030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4C489E12-AE2B-4685-949D-219AD6A7D9B7}"/>
              </a:ext>
            </a:extLst>
          </p:cNvPr>
          <p:cNvSpPr txBox="1"/>
          <p:nvPr/>
        </p:nvSpPr>
        <p:spPr>
          <a:xfrm>
            <a:off x="0" y="2965141"/>
            <a:ext cx="121920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-u SZ se ne govori kao o osobi, nego kao o božanskoj snazi i sili koja preobražava ljudska bića:</a:t>
            </a: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		-Duh Božji bio je prisutan već </a:t>
            </a:r>
            <a:r>
              <a:rPr lang="hr-HR" sz="2800" b="1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kod stvaranja svijeta </a:t>
            </a:r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- 			 oživljava čovjeka</a:t>
            </a: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		-</a:t>
            </a:r>
            <a:r>
              <a:rPr lang="hr-HR" sz="2800" b="1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Suci</a:t>
            </a:r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su bili ispunjeni Božjim Duhom i njegovim 				 darovima što ih je činilo hrabrim i neustrašivim 				 braniteljima svoga naroda</a:t>
            </a: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hr-HR" sz="2800" dirty="0">
              <a:latin typeface="Segoe Print" panose="02000600000000000000" pitchFamily="2" charset="0"/>
              <a:cs typeface="Arial" panose="020B0604020202020204" pitchFamily="34" charset="0"/>
            </a:endParaRPr>
          </a:p>
          <a:p>
            <a:endParaRPr lang="hr-HR" sz="2800" dirty="0">
              <a:latin typeface="Segoe Print" panose="02000600000000000000" pitchFamily="2" charset="0"/>
            </a:endParaRPr>
          </a:p>
        </p:txBody>
      </p:sp>
      <p:pic>
        <p:nvPicPr>
          <p:cNvPr id="19" name="Slika 18" descr="Slika na kojoj se prikazuje tekst&#10;&#10;Opis je automatski generiran">
            <a:extLst>
              <a:ext uri="{FF2B5EF4-FFF2-40B4-BE49-F238E27FC236}">
                <a16:creationId xmlns:a16="http://schemas.microsoft.com/office/drawing/2014/main" id="{6190CDCE-CB84-4700-B8FD-531FAD9B4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7713" y="-427522"/>
            <a:ext cx="824947" cy="59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3DA6037-1919-4BED-99BE-7CF78AF9A384}"/>
              </a:ext>
            </a:extLst>
          </p:cNvPr>
          <p:cNvSpPr txBox="1"/>
          <p:nvPr/>
        </p:nvSpPr>
        <p:spPr>
          <a:xfrm>
            <a:off x="1480" y="0"/>
            <a:ext cx="121905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		-Kraljevi</a:t>
            </a:r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su nositelji Duha Božjega: oni su pomazivani 			 uljem (ulje je znak jakosti i vlasti, ali i simbol Božje 			 moći i djelovanja Duha na Božjem pomazaniku)</a:t>
            </a: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		-Duh Božji nadahnjuje </a:t>
            </a:r>
            <a:r>
              <a:rPr lang="hr-HR" sz="2800" b="1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proroke</a:t>
            </a:r>
            <a:r>
              <a:rPr lang="hr-HR" sz="2800" dirty="0">
                <a:latin typeface="Segoe Print" panose="020006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da ne govore u svoje 			 ime već da govore u Božje ime i prenose mu njegovu 			 poruku</a:t>
            </a:r>
            <a:endParaRPr lang="hr-HR" sz="2800" dirty="0">
              <a:latin typeface="Segoe Print" panose="02000600000000000000" pitchFamily="2" charset="0"/>
            </a:endParaRPr>
          </a:p>
          <a:p>
            <a:endParaRPr lang="hr-HR" sz="2800" dirty="0">
              <a:latin typeface="Segoe Print" panose="02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A0AE25-8BDD-416A-A535-F4335093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9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AB33BD8-D3AA-457E-8F58-8FB8D91A2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5EF9F497-4BA8-4D82-AD4E-9B1620E5D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68" y="2950346"/>
            <a:ext cx="3190875" cy="762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2292C6A-152A-46EA-94B5-AA6D89A01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67" y="3723443"/>
            <a:ext cx="362250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9144BD2-4635-4797-8E3D-8168EFA1A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37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A3E8D9F6-BA76-457E-A87F-7F8E6C98B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C599088-AEC6-4317-AF7F-2CC09EB34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089" y="4978338"/>
            <a:ext cx="2328909" cy="187966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44CC96C-E418-429C-A498-2AF4EDE14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560" y="5690586"/>
            <a:ext cx="9783192" cy="116741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ED5DB0A-BBD9-4341-808B-420CDDD7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4318"/>
            <a:ext cx="958788" cy="126368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885A61D-C375-455B-96CA-BED5BF7A6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44" y="5974672"/>
            <a:ext cx="1180730" cy="88332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C83BF52-9F6B-4ACB-AD06-E25979F1B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736" y="4426904"/>
            <a:ext cx="3009531" cy="126368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14B1536B-9514-4300-887C-EB729225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0" y="2727292"/>
            <a:ext cx="3115230" cy="336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09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C0DC9B4-95C3-4DC6-AB17-0596AE5E1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56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E300E65-C69D-442B-B1A8-DBA476A9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23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17C3577-DE5E-4D12-83AC-84F278869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85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EDA9BC5-13CE-4076-ADDD-DEE0A2D3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5081975" cy="87001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AB25506-7359-4CD8-B3F3-9C0F972D0AB5}"/>
              </a:ext>
            </a:extLst>
          </p:cNvPr>
          <p:cNvSpPr txBox="1"/>
          <p:nvPr/>
        </p:nvSpPr>
        <p:spPr>
          <a:xfrm>
            <a:off x="0" y="852259"/>
            <a:ext cx="1244278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-život Isusa Krista nerazdvojivo je vezan uz Duha koji u njemu prebiva u punini, On (Isus) ga u potpunosti objavljuje i obećava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-Isus začet po Duhu Svetome (Nazaret)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-kod krštenja Duh Božji potvrđuje Isusa kao Mesiju (Jordan)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-na početku svoga javnog nastupa otkriva da se na njemu ispunja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starozavjetna proroštva o Mesiji koji će biti pomazan Duhom Svetim (Nazaret)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-Duh ga vodi u pustinju gdje ga iskušava Sotona i snagom Duha pobjeđuje Sotonu (pustinja)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-Isus u naviještanju Kraljevstva Božjega sve govori i čini u snazi Duha Svetoga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-Isus obećava poslanje Duha Svetoga nad apostole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6483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72CFD49E-1DA4-40E0-A60F-A5EC5E185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7541288-4DB2-4135-9446-6152928E9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319712"/>
            <a:ext cx="5143500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37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5757D8D-7003-4B8E-9A86-8C535CAAD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"/>
            <a:ext cx="12192000" cy="67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13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5757D8D-7003-4B8E-9A86-8C535CAAD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"/>
            <a:ext cx="12192000" cy="6785263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8202AE9-0392-4085-B1EC-6F0B1D97E466}"/>
              </a:ext>
            </a:extLst>
          </p:cNvPr>
          <p:cNvSpPr txBox="1"/>
          <p:nvPr/>
        </p:nvSpPr>
        <p:spPr>
          <a:xfrm>
            <a:off x="0" y="229039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Duh Sveti se ne može vidjeti, opipati ni dodirnuti. Stoga nam Biblija u Novom zavjetu još više nego u Starom zavjetu o Duhu Svetom govori pomoću različitih simbola.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Zadatak: </a:t>
            </a:r>
            <a:r>
              <a:rPr lang="hr-HR" sz="2400" b="1" dirty="0">
                <a:latin typeface="Segoe Print" panose="02000600000000000000" pitchFamily="2" charset="0"/>
              </a:rPr>
              <a:t>Istraži</a:t>
            </a:r>
            <a:r>
              <a:rPr lang="hr-HR" sz="2400" dirty="0">
                <a:latin typeface="Segoe Print" panose="02000600000000000000" pitchFamily="2" charset="0"/>
              </a:rPr>
              <a:t> u Novom zavjetu koji su to simboli za Duha Svetoga. To ćeš učiniti tako da u Novom zavjetu </a:t>
            </a:r>
            <a:r>
              <a:rPr lang="hr-HR" sz="2400" b="1" dirty="0">
                <a:latin typeface="Segoe Print" panose="02000600000000000000" pitchFamily="2" charset="0"/>
              </a:rPr>
              <a:t>pronađeš</a:t>
            </a:r>
            <a:r>
              <a:rPr lang="hr-HR" sz="2400" dirty="0">
                <a:latin typeface="Segoe Print" panose="02000600000000000000" pitchFamily="2" charset="0"/>
              </a:rPr>
              <a:t> određene tekstove u kojima se govori o Duhu Svetome.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Biblijski tekst </a:t>
            </a:r>
            <a:r>
              <a:rPr lang="hr-HR" sz="2400" b="1" dirty="0">
                <a:latin typeface="Segoe Print" panose="02000600000000000000" pitchFamily="2" charset="0"/>
              </a:rPr>
              <a:t>pažljivo pročitaš</a:t>
            </a:r>
            <a:r>
              <a:rPr lang="hr-HR" sz="2400" dirty="0">
                <a:latin typeface="Segoe Print" panose="02000600000000000000" pitchFamily="2" charset="0"/>
              </a:rPr>
              <a:t>, otkriješ simbol </a:t>
            </a:r>
            <a:r>
              <a:rPr lang="hr-HR" sz="2400" b="1" dirty="0">
                <a:latin typeface="Segoe Print" panose="02000600000000000000" pitchFamily="2" charset="0"/>
              </a:rPr>
              <a:t>imenuješ</a:t>
            </a:r>
            <a:r>
              <a:rPr lang="hr-HR" sz="2400" dirty="0">
                <a:latin typeface="Segoe Print" panose="02000600000000000000" pitchFamily="2" charset="0"/>
              </a:rPr>
              <a:t> te ga </a:t>
            </a:r>
            <a:r>
              <a:rPr lang="hr-HR" sz="2400" b="1" dirty="0">
                <a:latin typeface="Segoe Print" panose="02000600000000000000" pitchFamily="2" charset="0"/>
              </a:rPr>
              <a:t>nacrtaš</a:t>
            </a:r>
            <a:r>
              <a:rPr lang="hr-HR" sz="2400" dirty="0">
                <a:latin typeface="Segoe Print" panose="02000600000000000000" pitchFamily="2" charset="0"/>
              </a:rPr>
              <a:t> u bilježnicu. Uz nacrtani simbol </a:t>
            </a:r>
            <a:r>
              <a:rPr lang="hr-HR" sz="2400" b="1" dirty="0">
                <a:latin typeface="Segoe Print" panose="02000600000000000000" pitchFamily="2" charset="0"/>
              </a:rPr>
              <a:t>prepiši biblijski tekst</a:t>
            </a:r>
            <a:r>
              <a:rPr lang="hr-HR" sz="2400" dirty="0">
                <a:latin typeface="Segoe Print" panose="02000600000000000000" pitchFamily="2" charset="0"/>
              </a:rPr>
              <a:t>.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Novozavjetni tekstovi koje trebaš pronaći su: 	</a:t>
            </a:r>
            <a:r>
              <a:rPr lang="hr-HR" sz="2400" dirty="0" err="1">
                <a:latin typeface="Segoe Print" panose="02000600000000000000" pitchFamily="2" charset="0"/>
              </a:rPr>
              <a:t>Dj</a:t>
            </a:r>
            <a:r>
              <a:rPr lang="hr-HR" sz="2400" dirty="0">
                <a:latin typeface="Segoe Print" panose="02000600000000000000" pitchFamily="2" charset="0"/>
              </a:rPr>
              <a:t> 2,3 </a:t>
            </a:r>
          </a:p>
          <a:p>
            <a:pPr lvl="6"/>
            <a:r>
              <a:rPr lang="hr-HR" sz="2400" dirty="0">
                <a:latin typeface="Segoe Print" panose="02000600000000000000" pitchFamily="2" charset="0"/>
              </a:rPr>
              <a:t>					Lk 9, 34-35</a:t>
            </a:r>
          </a:p>
          <a:p>
            <a:pPr lvl="6"/>
            <a:r>
              <a:rPr lang="hr-HR" sz="2400" dirty="0">
                <a:latin typeface="Segoe Print" panose="02000600000000000000" pitchFamily="2" charset="0"/>
              </a:rPr>
              <a:t>					</a:t>
            </a:r>
            <a:r>
              <a:rPr lang="hr-HR" sz="2400" dirty="0" err="1">
                <a:latin typeface="Segoe Print" panose="02000600000000000000" pitchFamily="2" charset="0"/>
              </a:rPr>
              <a:t>Mk</a:t>
            </a:r>
            <a:r>
              <a:rPr lang="hr-HR" sz="2400" dirty="0">
                <a:latin typeface="Segoe Print" panose="02000600000000000000" pitchFamily="2" charset="0"/>
              </a:rPr>
              <a:t> 6, 5</a:t>
            </a:r>
          </a:p>
          <a:p>
            <a:pPr lvl="6"/>
            <a:r>
              <a:rPr lang="hr-HR" sz="2400" dirty="0">
                <a:latin typeface="Segoe Print" panose="02000600000000000000" pitchFamily="2" charset="0"/>
              </a:rPr>
              <a:t>					2 Kor 1, 21-22</a:t>
            </a:r>
          </a:p>
          <a:p>
            <a:pPr lvl="6"/>
            <a:r>
              <a:rPr lang="hr-HR" sz="2400" dirty="0">
                <a:latin typeface="Segoe Print" panose="02000600000000000000" pitchFamily="2" charset="0"/>
              </a:rPr>
              <a:t>					</a:t>
            </a:r>
            <a:r>
              <a:rPr lang="hr-HR" sz="2400" dirty="0" err="1">
                <a:latin typeface="Segoe Print" panose="02000600000000000000" pitchFamily="2" charset="0"/>
              </a:rPr>
              <a:t>Iv</a:t>
            </a:r>
            <a:r>
              <a:rPr lang="hr-HR" sz="2400" dirty="0">
                <a:latin typeface="Segoe Print" panose="02000600000000000000" pitchFamily="2" charset="0"/>
              </a:rPr>
              <a:t> 4, 13-14</a:t>
            </a:r>
          </a:p>
          <a:p>
            <a:pPr lvl="6"/>
            <a:r>
              <a:rPr lang="hr-HR" sz="2400" dirty="0">
                <a:latin typeface="Segoe Print" panose="02000600000000000000" pitchFamily="2" charset="0"/>
              </a:rPr>
              <a:t>					Mt 3, 16 </a:t>
            </a:r>
          </a:p>
          <a:p>
            <a:endParaRPr lang="hr-HR" sz="24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81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C71C05B-83BE-4340-AFB3-3D82F3377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57EBAF4-5DCF-4B67-B023-856FC83C2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869709"/>
            <a:ext cx="12174864" cy="23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2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priroda, kamin&#10;&#10;Opis je automatski generiran">
            <a:extLst>
              <a:ext uri="{FF2B5EF4-FFF2-40B4-BE49-F238E27FC236}">
                <a16:creationId xmlns:a16="http://schemas.microsoft.com/office/drawing/2014/main" id="{92516B3C-BCF7-4993-88D4-0F0BC90DF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0E6C09A8-ACA6-4FB2-918E-CCA4238E6027}"/>
              </a:ext>
            </a:extLst>
          </p:cNvPr>
          <p:cNvSpPr txBox="1"/>
          <p:nvPr/>
        </p:nvSpPr>
        <p:spPr>
          <a:xfrm>
            <a:off x="0" y="1020932"/>
            <a:ext cx="48383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„Kao što ste od dva komada drveta stavljena na vatru uzdiže jedan nepodijeljeni plamen, tako od moći Oca i Sina proizlazi Duh Sveti koji posjeduje u sebi istu moć božanstva.” </a:t>
            </a:r>
          </a:p>
        </p:txBody>
      </p:sp>
    </p:spTree>
    <p:extLst>
      <p:ext uri="{BB962C8B-B14F-4D97-AF65-F5344CB8AC3E}">
        <p14:creationId xmlns:p14="http://schemas.microsoft.com/office/powerpoint/2010/main" val="30708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3BA9D554-D2C1-4D28-B75C-57162E2CE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5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AA956D7-2AEC-4F12-9EF0-BF955936D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4F99B9E4-30C0-4B69-8FAC-1B075ACA6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74" y="5459767"/>
            <a:ext cx="11051496" cy="13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9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B5D1753A-E347-452C-B280-AE67A6DFF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C86E4126-1012-4606-84C1-181D0672DAB3}"/>
              </a:ext>
            </a:extLst>
          </p:cNvPr>
          <p:cNvSpPr txBox="1"/>
          <p:nvPr/>
        </p:nvSpPr>
        <p:spPr>
          <a:xfrm>
            <a:off x="1260629" y="1624614"/>
            <a:ext cx="9818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</a:rPr>
              <a:t>U Starom zavjetu o Duhu Svetom se ne govori kao o osobi, nego kao o božanskoj snazi i sili koja preobražava ljudska bića.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6BC5BEA-9EC9-4736-869D-5D4838051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74" y="5637320"/>
            <a:ext cx="11051496" cy="12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a otvorenom, snimka zaslona&#10;&#10;Opis je automatski generiran">
            <a:extLst>
              <a:ext uri="{FF2B5EF4-FFF2-40B4-BE49-F238E27FC236}">
                <a16:creationId xmlns:a16="http://schemas.microsoft.com/office/drawing/2014/main" id="{E7EF719C-1861-4510-AFC2-8E4C44B10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980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579</Words>
  <Application>Microsoft Office PowerPoint</Application>
  <PresentationFormat>Široki zaslon</PresentationFormat>
  <Paragraphs>41</Paragraphs>
  <Slides>36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47</cp:revision>
  <dcterms:created xsi:type="dcterms:W3CDTF">2021-04-27T19:42:25Z</dcterms:created>
  <dcterms:modified xsi:type="dcterms:W3CDTF">2023-05-04T06:24:35Z</dcterms:modified>
</cp:coreProperties>
</file>