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2" r:id="rId4"/>
    <p:sldId id="299" r:id="rId5"/>
    <p:sldId id="291" r:id="rId6"/>
    <p:sldId id="268" r:id="rId7"/>
    <p:sldId id="294" r:id="rId8"/>
    <p:sldId id="273" r:id="rId9"/>
    <p:sldId id="274" r:id="rId10"/>
    <p:sldId id="279" r:id="rId11"/>
    <p:sldId id="276" r:id="rId12"/>
    <p:sldId id="280" r:id="rId13"/>
    <p:sldId id="277" r:id="rId14"/>
    <p:sldId id="281" r:id="rId15"/>
    <p:sldId id="282" r:id="rId16"/>
    <p:sldId id="284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2E38F8-9255-4CD3-8571-D7F691111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C952465-32B0-4D54-8EFC-AA8498C59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110D38D-40B7-4F24-B62D-932131859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275F95E-7666-41A9-ACCF-C965A3C7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03982BA-5A85-4939-8A16-3D8C9A46D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836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B25236-91E2-451D-8D8B-651C39A6E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2839873-C070-4450-B4B6-C7F0DA704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E945C30-FC07-415F-9976-23D6ACE8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EEF3244-1FB9-4EAE-B306-2431E056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0A7AD48-C36D-42EE-8447-084751BD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190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B744E1A-B301-4CEB-BD3E-2955AC15E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EB626D2-46B9-447E-A271-3FF6F19EE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299AE9C-9C8F-4B3D-BA57-9D8545562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603077A-9031-4591-9DBB-0D83F0A3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A51B53-57F8-4F6E-AC56-312A333D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481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14FC00-6523-4441-8A43-ADF60AAB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C6E570D-886F-4B58-A119-E9B09655E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CEA8DF6-2230-4577-AB24-BE5C28FC9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E6C2A5A-8268-4511-9AEE-53A130F4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8478519-77E0-4F6C-AF52-4B3B7E2A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510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8E655C-B97D-414E-B8EA-D66DD1E8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DC460ED-6183-491F-A548-153DE2F0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48D04D9-DA36-4C9D-997C-E1E2D2979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494ABB9-6AF9-4371-880E-348CC488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9F9C9AE-F06D-4CCA-885F-E0C6D690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116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8252C0-986B-4EAB-A4A2-E8A67556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EF43AF-04F1-410D-9738-E6C099301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0A3A75F-A661-40FE-909B-73C64178A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F0FB51D-28DD-4EDF-B701-E550B7CDF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F84AC2A-2B0E-4178-AFA1-B890159C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3F497EA-546C-46D5-BBFC-D77AAE61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017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CDE381-57B6-4B20-B6D6-12F9A8EB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150B2C0-72F9-40AE-871A-FE435D841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3C00D4E-CBD8-4C3E-81FD-984A20715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457A714-6962-4A37-AB29-6638975D2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3B3C67F-9410-46CB-BC26-B86662754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F3ACCC17-9E0A-47FA-88EB-B737E3C03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93414BC-F4BC-492B-8FB5-2A1D05D4E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99E5EA88-FF3C-4D53-87D2-60F96E3CD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864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0A7514-A3F8-4404-B623-4051EEF44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AE8B611-D50A-45E7-BD27-FF2EB273B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B7BC4DD-2502-426A-AEEE-88D27256D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E2B5C6B-70C3-4122-8164-4BB622CC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234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BF6FA99-13A2-4F36-A5AA-B405B7EC5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0428A64-DA2E-4402-A7EE-922B38EB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D032ED6-2530-4F22-82A8-7D40D7D60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321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12A865-62E4-48F7-84E4-674DBB27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751CD78-EB7A-408D-B407-D911B49D7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548EA5F-2284-4439-A0A2-04875734D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B94BE33-8F6C-4DE1-933A-3D379E18C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350BA08-25F9-400F-A102-68B2F6D5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98ED2C4-12A1-4622-B68E-77F4FFFB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334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5A174E-AFDF-4DFF-8182-49ECF637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1354DFB-2FA1-470E-88A2-46FCD605F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15C503-75D7-430F-A289-829944CD5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7798175-9161-491C-99E4-AFBD4654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9D2C330-1AF9-4F1F-8730-46F642CA0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4923959-AD11-47B5-9200-B495828C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777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163F3FF-FA2C-4EE7-995D-9CCDD84F2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2BD520B-D0ED-47F4-9E9E-B0FE5DDCA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E9EF2CA-FC6B-485F-9EA6-86FCB4806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6AAA3-D183-4D8F-9A6A-851ECDF630C1}" type="datetimeFigureOut">
              <a:rPr lang="hr-HR" smtClean="0"/>
              <a:t>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CF4211A-3687-40E7-B855-9D2057BD0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0C35BBD-9023-4D9F-9296-7AEDE4C52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6C03-6071-42DA-AFC5-6963266922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320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f23duprt20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learningapps.org/watch?v=p679c4s932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0D53A9-3AA4-424D-A6DE-2AE1BA89C6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B1301CD-4859-42B3-8C1B-DE05943513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2231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EFE5E9EB-EDCF-4594-9120-9488DDB06C2A}"/>
              </a:ext>
            </a:extLst>
          </p:cNvPr>
          <p:cNvSpPr txBox="1"/>
          <p:nvPr/>
        </p:nvSpPr>
        <p:spPr>
          <a:xfrm>
            <a:off x="0" y="311727"/>
            <a:ext cx="12458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</a:t>
            </a:r>
            <a:r>
              <a:rPr lang="hr-HR" sz="3600" dirty="0" err="1">
                <a:latin typeface="Segoe Print" panose="02000600000000000000" pitchFamily="2" charset="0"/>
              </a:rPr>
              <a:t>Šaul</a:t>
            </a:r>
            <a:r>
              <a:rPr lang="hr-HR" sz="3600" dirty="0">
                <a:latin typeface="Segoe Print" panose="02000600000000000000" pitchFamily="2" charset="0"/>
              </a:rPr>
              <a:t> je bio ljubomoran na Davida i želio ga je ubiti. 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-Spašava ga prijatelj Jonatan (</a:t>
            </a:r>
            <a:r>
              <a:rPr lang="hr-HR" sz="3600" dirty="0" err="1">
                <a:latin typeface="Segoe Print" panose="02000600000000000000" pitchFamily="2" charset="0"/>
              </a:rPr>
              <a:t>Šaulov</a:t>
            </a:r>
            <a:r>
              <a:rPr lang="hr-HR" sz="3600" dirty="0">
                <a:latin typeface="Segoe Print" panose="02000600000000000000" pitchFamily="2" charset="0"/>
              </a:rPr>
              <a:t> sin).</a:t>
            </a:r>
          </a:p>
        </p:txBody>
      </p:sp>
    </p:spTree>
    <p:extLst>
      <p:ext uri="{BB962C8B-B14F-4D97-AF65-F5344CB8AC3E}">
        <p14:creationId xmlns:p14="http://schemas.microsoft.com/office/powerpoint/2010/main" val="160203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9E465D8-A863-48FA-AE62-C43609655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CF6D713-6877-4F4E-80F9-932FA7C14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402" y="5140170"/>
            <a:ext cx="5036598" cy="171782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D463CB6-9DBC-43FF-BB91-22E318E17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30" y="5797117"/>
            <a:ext cx="7182035" cy="883329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7B3CD7BD-B1F4-4B57-A031-255501ACEF4B}"/>
              </a:ext>
            </a:extLst>
          </p:cNvPr>
          <p:cNvSpPr/>
          <p:nvPr/>
        </p:nvSpPr>
        <p:spPr>
          <a:xfrm>
            <a:off x="9428085" y="4554244"/>
            <a:ext cx="807868" cy="514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BA0E7AFB-09D8-441D-AAA8-63CB8B02F9DE}"/>
              </a:ext>
            </a:extLst>
          </p:cNvPr>
          <p:cNvSpPr/>
          <p:nvPr/>
        </p:nvSpPr>
        <p:spPr>
          <a:xfrm>
            <a:off x="9832019" y="3854589"/>
            <a:ext cx="807868" cy="514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199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E24E212F-B5FF-48D7-BAF9-76F127E67F41}"/>
              </a:ext>
            </a:extLst>
          </p:cNvPr>
          <p:cNvSpPr txBox="1"/>
          <p:nvPr/>
        </p:nvSpPr>
        <p:spPr>
          <a:xfrm>
            <a:off x="0" y="259773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-Nakon </a:t>
            </a:r>
            <a:r>
              <a:rPr lang="hr-HR" sz="3600" dirty="0" err="1">
                <a:latin typeface="Segoe Print" panose="02000600000000000000" pitchFamily="2" charset="0"/>
              </a:rPr>
              <a:t>Šaulove</a:t>
            </a:r>
            <a:r>
              <a:rPr lang="hr-HR" sz="3600" dirty="0">
                <a:latin typeface="Segoe Print" panose="02000600000000000000" pitchFamily="2" charset="0"/>
              </a:rPr>
              <a:t> smrti David postaje kralj, najprije nad plemenom Juda (</a:t>
            </a:r>
            <a:r>
              <a:rPr lang="hr-HR" sz="3600" b="1" dirty="0" err="1">
                <a:latin typeface="Segoe Print" panose="02000600000000000000" pitchFamily="2" charset="0"/>
              </a:rPr>
              <a:t>Hebron</a:t>
            </a:r>
            <a:r>
              <a:rPr lang="hr-HR" sz="3600" dirty="0">
                <a:latin typeface="Segoe Print" panose="02000600000000000000" pitchFamily="2" charset="0"/>
              </a:rPr>
              <a:t>), a potom nad svim izraelskim plemenima (</a:t>
            </a:r>
            <a:r>
              <a:rPr lang="hr-HR" sz="3600" b="1" dirty="0">
                <a:latin typeface="Segoe Print" panose="02000600000000000000" pitchFamily="2" charset="0"/>
              </a:rPr>
              <a:t>Jeruzalem</a:t>
            </a:r>
            <a:r>
              <a:rPr lang="hr-HR" sz="3600" dirty="0">
                <a:latin typeface="Segoe Print" panose="020006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0498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1CA68D8-3019-4890-9148-58F595E4A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A5043B4-61FC-439C-BC3A-FB908938B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536" y="5112328"/>
            <a:ext cx="2289464" cy="17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22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E24E212F-B5FF-48D7-BAF9-76F127E67F41}"/>
              </a:ext>
            </a:extLst>
          </p:cNvPr>
          <p:cNvSpPr txBox="1"/>
          <p:nvPr/>
        </p:nvSpPr>
        <p:spPr>
          <a:xfrm>
            <a:off x="0" y="259773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-Nakon </a:t>
            </a:r>
            <a:r>
              <a:rPr lang="hr-HR" sz="3600" dirty="0" err="1">
                <a:latin typeface="Segoe Print" panose="02000600000000000000" pitchFamily="2" charset="0"/>
              </a:rPr>
              <a:t>Šaulove</a:t>
            </a:r>
            <a:r>
              <a:rPr lang="hr-HR" sz="3600" dirty="0">
                <a:latin typeface="Segoe Print" panose="02000600000000000000" pitchFamily="2" charset="0"/>
              </a:rPr>
              <a:t> smrti David postaje kralj, najprije nad plemenom Juda (</a:t>
            </a:r>
            <a:r>
              <a:rPr lang="hr-HR" sz="3600" dirty="0" err="1">
                <a:latin typeface="Segoe Print" panose="02000600000000000000" pitchFamily="2" charset="0"/>
              </a:rPr>
              <a:t>Hebron</a:t>
            </a:r>
            <a:r>
              <a:rPr lang="hr-HR" sz="3600" dirty="0">
                <a:latin typeface="Segoe Print" panose="02000600000000000000" pitchFamily="2" charset="0"/>
              </a:rPr>
              <a:t>), a potom nad svim izraelskim plemenima (</a:t>
            </a:r>
            <a:r>
              <a:rPr lang="hr-HR" sz="3600" b="1" dirty="0">
                <a:solidFill>
                  <a:srgbClr val="FF0000"/>
                </a:solidFill>
                <a:latin typeface="Segoe Print" panose="02000600000000000000" pitchFamily="2" charset="0"/>
              </a:rPr>
              <a:t>Jeruzalem</a:t>
            </a:r>
            <a:r>
              <a:rPr lang="hr-HR" sz="3600" dirty="0">
                <a:latin typeface="Segoe Print" panose="02000600000000000000" pitchFamily="2" charset="0"/>
              </a:rPr>
              <a:t>)</a:t>
            </a: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DECD03DC-AFBB-4800-96B3-A4073911B45B}"/>
              </a:ext>
            </a:extLst>
          </p:cNvPr>
          <p:cNvCxnSpPr>
            <a:stCxn id="2" idx="2"/>
          </p:cNvCxnSpPr>
          <p:nvPr/>
        </p:nvCxnSpPr>
        <p:spPr>
          <a:xfrm flipH="1">
            <a:off x="3865418" y="2014099"/>
            <a:ext cx="2230582" cy="749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id="{0CF0F272-4DAE-465E-8A8C-B6CE224804CB}"/>
              </a:ext>
            </a:extLst>
          </p:cNvPr>
          <p:cNvSpPr txBox="1"/>
          <p:nvPr/>
        </p:nvSpPr>
        <p:spPr>
          <a:xfrm>
            <a:off x="2085109" y="2960360"/>
            <a:ext cx="401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Davidov grad</a:t>
            </a:r>
          </a:p>
        </p:txBody>
      </p:sp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00CF9471-5533-4605-94DB-D7A1A96BCB23}"/>
              </a:ext>
            </a:extLst>
          </p:cNvPr>
          <p:cNvCxnSpPr>
            <a:cxnSpLocks/>
          </p:cNvCxnSpPr>
          <p:nvPr/>
        </p:nvCxnSpPr>
        <p:spPr>
          <a:xfrm>
            <a:off x="6726382" y="2068647"/>
            <a:ext cx="1960418" cy="695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kstniOkvir 8">
            <a:extLst>
              <a:ext uri="{FF2B5EF4-FFF2-40B4-BE49-F238E27FC236}">
                <a16:creationId xmlns:a16="http://schemas.microsoft.com/office/drawing/2014/main" id="{AB4AF6AF-CA62-49E9-B890-34B9DB937CAE}"/>
              </a:ext>
            </a:extLst>
          </p:cNvPr>
          <p:cNvSpPr txBox="1"/>
          <p:nvPr/>
        </p:nvSpPr>
        <p:spPr>
          <a:xfrm>
            <a:off x="7159336" y="2960360"/>
            <a:ext cx="4010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latin typeface="Segoe Print" panose="02000600000000000000" pitchFamily="2" charset="0"/>
              </a:rPr>
              <a:t>Sveti grad</a:t>
            </a:r>
          </a:p>
          <a:p>
            <a:pPr algn="ctr"/>
            <a:r>
              <a:rPr lang="hr-HR" sz="3600" dirty="0">
                <a:latin typeface="Segoe Print" panose="02000600000000000000" pitchFamily="2" charset="0"/>
              </a:rPr>
              <a:t>(kovčeg Saveza)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EEE38BCB-C445-47F1-8586-E54612A2DB0D}"/>
              </a:ext>
            </a:extLst>
          </p:cNvPr>
          <p:cNvSpPr txBox="1"/>
          <p:nvPr/>
        </p:nvSpPr>
        <p:spPr>
          <a:xfrm>
            <a:off x="83127" y="5299364"/>
            <a:ext cx="12108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-David je za svoga kraljevanja ujedinio sva izraelska plemena u  jedno kraljevstvo.</a:t>
            </a:r>
          </a:p>
        </p:txBody>
      </p:sp>
    </p:spTree>
    <p:extLst>
      <p:ext uri="{BB962C8B-B14F-4D97-AF65-F5344CB8AC3E}">
        <p14:creationId xmlns:p14="http://schemas.microsoft.com/office/powerpoint/2010/main" val="15892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16FCF22-03B9-4E6C-9779-4457EB3D9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0"/>
            <a:ext cx="9174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04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CDE99AA-AEDC-48C0-B1B8-EF6CAD3C8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314324"/>
            <a:ext cx="10441409" cy="6029325"/>
          </a:xfrm>
          <a:prstGeom prst="rect">
            <a:avLst/>
          </a:prstGeom>
        </p:spPr>
      </p:pic>
      <p:sp>
        <p:nvSpPr>
          <p:cNvPr id="3" name="Pravokutnik 2">
            <a:hlinkClick r:id="rId3"/>
            <a:extLst>
              <a:ext uri="{FF2B5EF4-FFF2-40B4-BE49-F238E27FC236}">
                <a16:creationId xmlns:a16="http://schemas.microsoft.com/office/drawing/2014/main" id="{778F4917-EDB0-405E-A6E0-D9681054E69E}"/>
              </a:ext>
            </a:extLst>
          </p:cNvPr>
          <p:cNvSpPr/>
          <p:nvPr/>
        </p:nvSpPr>
        <p:spPr>
          <a:xfrm>
            <a:off x="1316250" y="5394960"/>
            <a:ext cx="7741920" cy="8636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A05A8AC-3A3E-495B-B827-75522F71EA22}"/>
              </a:ext>
            </a:extLst>
          </p:cNvPr>
          <p:cNvSpPr txBox="1"/>
          <p:nvPr/>
        </p:nvSpPr>
        <p:spPr>
          <a:xfrm>
            <a:off x="4625079" y="5472817"/>
            <a:ext cx="1124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KVIZ</a:t>
            </a:r>
          </a:p>
        </p:txBody>
      </p:sp>
    </p:spTree>
    <p:extLst>
      <p:ext uri="{BB962C8B-B14F-4D97-AF65-F5344CB8AC3E}">
        <p14:creationId xmlns:p14="http://schemas.microsoft.com/office/powerpoint/2010/main" val="78530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DA337903-5683-4C86-A173-60451560F174}"/>
              </a:ext>
            </a:extLst>
          </p:cNvPr>
          <p:cNvSpPr txBox="1"/>
          <p:nvPr/>
        </p:nvSpPr>
        <p:spPr>
          <a:xfrm>
            <a:off x="0" y="2508071"/>
            <a:ext cx="1267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-Nakon što je </a:t>
            </a:r>
            <a:r>
              <a:rPr lang="hr-HR" sz="3200" dirty="0" err="1">
                <a:latin typeface="Segoe Print" panose="02000600000000000000" pitchFamily="2" charset="0"/>
              </a:rPr>
              <a:t>Šaul</a:t>
            </a:r>
            <a:r>
              <a:rPr lang="hr-HR" sz="3200" dirty="0">
                <a:latin typeface="Segoe Print" panose="02000600000000000000" pitchFamily="2" charset="0"/>
              </a:rPr>
              <a:t> iznevjerio Boga, Bog bira novoga kralja.</a:t>
            </a:r>
          </a:p>
        </p:txBody>
      </p:sp>
    </p:spTree>
    <p:extLst>
      <p:ext uri="{BB962C8B-B14F-4D97-AF65-F5344CB8AC3E}">
        <p14:creationId xmlns:p14="http://schemas.microsoft.com/office/powerpoint/2010/main" val="2455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ovine, snimka zaslona&#10;&#10;Opis je automatski generiran">
            <a:extLst>
              <a:ext uri="{FF2B5EF4-FFF2-40B4-BE49-F238E27FC236}">
                <a16:creationId xmlns:a16="http://schemas.microsoft.com/office/drawing/2014/main" id="{83717C52-6BD6-4496-BE8B-D4898B914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5341" y="0"/>
            <a:ext cx="5259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09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ovine, snimka zaslona&#10;&#10;Opis je automatski generiran">
            <a:extLst>
              <a:ext uri="{FF2B5EF4-FFF2-40B4-BE49-F238E27FC236}">
                <a16:creationId xmlns:a16="http://schemas.microsoft.com/office/drawing/2014/main" id="{83717C52-6BD6-4496-BE8B-D4898B914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284" y="0"/>
            <a:ext cx="5259882" cy="68580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2FC52E4-CA93-4407-9ACD-CF4833D3887A}"/>
              </a:ext>
            </a:extLst>
          </p:cNvPr>
          <p:cNvSpPr txBox="1"/>
          <p:nvPr/>
        </p:nvSpPr>
        <p:spPr>
          <a:xfrm>
            <a:off x="5734166" y="222811"/>
            <a:ext cx="64578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Kamo Jahve šalje Samuela kako bi odabrao novoga kralja Izraela?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DDC1722-248B-4326-BCA6-584EE957C6CF}"/>
              </a:ext>
            </a:extLst>
          </p:cNvPr>
          <p:cNvSpPr txBox="1"/>
          <p:nvPr/>
        </p:nvSpPr>
        <p:spPr>
          <a:xfrm>
            <a:off x="5734164" y="2435586"/>
            <a:ext cx="64578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O čemu je razmišljao Samuel dok je gledao </a:t>
            </a:r>
            <a:r>
              <a:rPr lang="hr-HR" sz="3200" dirty="0" err="1">
                <a:latin typeface="Segoe Print" panose="02000600000000000000" pitchFamily="2" charset="0"/>
              </a:rPr>
              <a:t>Jišajeve</a:t>
            </a:r>
            <a:r>
              <a:rPr lang="hr-HR" sz="3200" dirty="0">
                <a:latin typeface="Segoe Print" panose="02000600000000000000" pitchFamily="2" charset="0"/>
              </a:rPr>
              <a:t> sinove?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E77C2D7-6631-4A1A-AE56-8CCACAD6C8AA}"/>
              </a:ext>
            </a:extLst>
          </p:cNvPr>
          <p:cNvSpPr txBox="1"/>
          <p:nvPr/>
        </p:nvSpPr>
        <p:spPr>
          <a:xfrm>
            <a:off x="5734164" y="4406874"/>
            <a:ext cx="6094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Što je Samuel (a i mi isto) naučio iz tog događaja?</a:t>
            </a:r>
          </a:p>
        </p:txBody>
      </p:sp>
    </p:spTree>
    <p:extLst>
      <p:ext uri="{BB962C8B-B14F-4D97-AF65-F5344CB8AC3E}">
        <p14:creationId xmlns:p14="http://schemas.microsoft.com/office/powerpoint/2010/main" val="253559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02A1FC7-3CFB-44F3-9CD8-18DE1F26C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396" y="123825"/>
            <a:ext cx="2907680" cy="222241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5C12171-C627-4A4D-BE13-367B2144F5EB}"/>
              </a:ext>
            </a:extLst>
          </p:cNvPr>
          <p:cNvSpPr txBox="1"/>
          <p:nvPr/>
        </p:nvSpPr>
        <p:spPr>
          <a:xfrm>
            <a:off x="137795" y="0"/>
            <a:ext cx="7296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Print" panose="02000600000000000000" pitchFamily="2" charset="0"/>
              </a:rPr>
              <a:t>David – moć i odgovornost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Pouzdanje u Boga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A337903-5683-4C86-A173-60451560F174}"/>
              </a:ext>
            </a:extLst>
          </p:cNvPr>
          <p:cNvSpPr txBox="1"/>
          <p:nvPr/>
        </p:nvSpPr>
        <p:spPr>
          <a:xfrm>
            <a:off x="0" y="2508071"/>
            <a:ext cx="12679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-Nakon što je </a:t>
            </a:r>
            <a:r>
              <a:rPr lang="hr-HR" sz="3200" dirty="0" err="1">
                <a:latin typeface="Segoe Print" panose="02000600000000000000" pitchFamily="2" charset="0"/>
              </a:rPr>
              <a:t>Šaul</a:t>
            </a:r>
            <a:r>
              <a:rPr lang="hr-HR" sz="3200" dirty="0">
                <a:latin typeface="Segoe Print" panose="02000600000000000000" pitchFamily="2" charset="0"/>
              </a:rPr>
              <a:t> iznevjerio Boga, Bog bira novoga kralja.</a:t>
            </a:r>
          </a:p>
          <a:p>
            <a:endParaRPr lang="hr-HR" sz="3200" dirty="0">
              <a:latin typeface="Segoe Print" panose="02000600000000000000" pitchFamily="2" charset="0"/>
            </a:endParaRPr>
          </a:p>
          <a:p>
            <a:r>
              <a:rPr lang="hr-HR" sz="3200" dirty="0">
                <a:latin typeface="Segoe Print" panose="02000600000000000000" pitchFamily="2" charset="0"/>
              </a:rPr>
              <a:t>-Bio je to hrabri mladić, imenom </a:t>
            </a:r>
            <a:r>
              <a:rPr lang="hr-HR" sz="3200" b="1" dirty="0">
                <a:latin typeface="Segoe Print" panose="02000600000000000000" pitchFamily="2" charset="0"/>
              </a:rPr>
              <a:t>David</a:t>
            </a:r>
            <a:r>
              <a:rPr lang="hr-HR" sz="3200" dirty="0">
                <a:latin typeface="Segoe Print" panose="02000600000000000000" pitchFamily="2" charset="0"/>
              </a:rPr>
              <a:t>, čije je srce bilo ispunjeno </a:t>
            </a:r>
            <a:r>
              <a:rPr lang="hr-HR" sz="3200" b="1" dirty="0">
                <a:latin typeface="Segoe Print" panose="02000600000000000000" pitchFamily="2" charset="0"/>
              </a:rPr>
              <a:t>pouzdanjem u Boga</a:t>
            </a:r>
            <a:r>
              <a:rPr lang="hr-HR" sz="3200" dirty="0"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58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hlinkClick r:id="rId2"/>
            <a:extLst>
              <a:ext uri="{FF2B5EF4-FFF2-40B4-BE49-F238E27FC236}">
                <a16:creationId xmlns:a16="http://schemas.microsoft.com/office/drawing/2014/main" id="{FA66A753-BA31-4C35-932D-F75418866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1" y="305499"/>
            <a:ext cx="5882117" cy="5779641"/>
          </a:xfrm>
          <a:prstGeom prst="rect">
            <a:avLst/>
          </a:prstGeom>
        </p:spPr>
      </p:pic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54469E0E-F097-4A6A-9625-42FE908C2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22" y="539179"/>
            <a:ext cx="4877244" cy="577964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19E33A3-A28A-4416-96D8-D97F8695C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122" y="5559107"/>
            <a:ext cx="4877244" cy="8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02A1FC7-3CFB-44F3-9CD8-18DE1F26C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396" y="123825"/>
            <a:ext cx="2907680" cy="222241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5C12171-C627-4A4D-BE13-367B2144F5EB}"/>
              </a:ext>
            </a:extLst>
          </p:cNvPr>
          <p:cNvSpPr txBox="1"/>
          <p:nvPr/>
        </p:nvSpPr>
        <p:spPr>
          <a:xfrm>
            <a:off x="137795" y="0"/>
            <a:ext cx="7296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Print" panose="02000600000000000000" pitchFamily="2" charset="0"/>
              </a:rPr>
              <a:t>David – moć i odgovornost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Pouzdanje u Boga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A337903-5683-4C86-A173-60451560F174}"/>
              </a:ext>
            </a:extLst>
          </p:cNvPr>
          <p:cNvSpPr txBox="1"/>
          <p:nvPr/>
        </p:nvSpPr>
        <p:spPr>
          <a:xfrm>
            <a:off x="0" y="2508071"/>
            <a:ext cx="12679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-Nakon što je </a:t>
            </a:r>
            <a:r>
              <a:rPr lang="hr-HR" sz="3200" dirty="0" err="1">
                <a:latin typeface="Segoe Print" panose="02000600000000000000" pitchFamily="2" charset="0"/>
              </a:rPr>
              <a:t>Šaul</a:t>
            </a:r>
            <a:r>
              <a:rPr lang="hr-HR" sz="3200" dirty="0">
                <a:latin typeface="Segoe Print" panose="02000600000000000000" pitchFamily="2" charset="0"/>
              </a:rPr>
              <a:t> iznevjerio Boga, Bog bira novoga kralja.</a:t>
            </a:r>
          </a:p>
          <a:p>
            <a:endParaRPr lang="hr-HR" sz="3200" dirty="0">
              <a:latin typeface="Segoe Print" panose="02000600000000000000" pitchFamily="2" charset="0"/>
            </a:endParaRPr>
          </a:p>
          <a:p>
            <a:r>
              <a:rPr lang="hr-HR" sz="3200" dirty="0">
                <a:latin typeface="Segoe Print" panose="02000600000000000000" pitchFamily="2" charset="0"/>
              </a:rPr>
              <a:t>-Bio je to hrabri mladić, imenom </a:t>
            </a:r>
            <a:r>
              <a:rPr lang="hr-HR" sz="3200" b="1" dirty="0">
                <a:latin typeface="Segoe Print" panose="02000600000000000000" pitchFamily="2" charset="0"/>
              </a:rPr>
              <a:t>David</a:t>
            </a:r>
            <a:r>
              <a:rPr lang="hr-HR" sz="3200" dirty="0">
                <a:latin typeface="Segoe Print" panose="02000600000000000000" pitchFamily="2" charset="0"/>
              </a:rPr>
              <a:t>, čije je srce bilo ispunjeno </a:t>
            </a:r>
            <a:r>
              <a:rPr lang="hr-HR" sz="3200" b="1" dirty="0">
                <a:latin typeface="Segoe Print" panose="02000600000000000000" pitchFamily="2" charset="0"/>
              </a:rPr>
              <a:t>pouzdanjem u Boga</a:t>
            </a:r>
            <a:r>
              <a:rPr lang="hr-HR" sz="3200" dirty="0">
                <a:latin typeface="Segoe Print" panose="02000600000000000000" pitchFamily="2" charset="0"/>
              </a:rPr>
              <a:t>.</a:t>
            </a:r>
          </a:p>
          <a:p>
            <a:endParaRPr lang="hr-HR" sz="3200" dirty="0">
              <a:latin typeface="Segoe Print" panose="02000600000000000000" pitchFamily="2" charset="0"/>
            </a:endParaRPr>
          </a:p>
          <a:p>
            <a:r>
              <a:rPr lang="hr-HR" sz="3200" dirty="0">
                <a:latin typeface="Segoe Print" panose="02000600000000000000" pitchFamily="2" charset="0"/>
              </a:rPr>
              <a:t>-To je pokazao u borbi protiv Filistejca Golijata.</a:t>
            </a:r>
          </a:p>
        </p:txBody>
      </p:sp>
    </p:spTree>
    <p:extLst>
      <p:ext uri="{BB962C8B-B14F-4D97-AF65-F5344CB8AC3E}">
        <p14:creationId xmlns:p14="http://schemas.microsoft.com/office/powerpoint/2010/main" val="44036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2C4A41C0-4AD0-4ED6-9F65-D18AD4D67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E52B66E-8BC2-450D-8C41-0342631A7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398" y="5122654"/>
            <a:ext cx="10108602" cy="17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20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CABBCD3-D2E8-473A-A914-5FAF77F0C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6ECDC54-99C2-4C94-8071-EDD9E736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736" y="5140170"/>
            <a:ext cx="6004264" cy="17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881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232</Words>
  <Application>Microsoft Office PowerPoint</Application>
  <PresentationFormat>Široki zaslon</PresentationFormat>
  <Paragraphs>28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23</cp:revision>
  <dcterms:created xsi:type="dcterms:W3CDTF">2022-02-14T09:47:48Z</dcterms:created>
  <dcterms:modified xsi:type="dcterms:W3CDTF">2023-02-06T16:48:57Z</dcterms:modified>
</cp:coreProperties>
</file>