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58" r:id="rId6"/>
    <p:sldId id="259" r:id="rId7"/>
    <p:sldId id="266" r:id="rId8"/>
    <p:sldId id="265" r:id="rId9"/>
    <p:sldId id="26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07767-231B-48B7-A1E5-A642EA776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05D96D-DAED-4DEB-A71A-4D19A4C8A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35C2D1-73E6-489E-9416-F557A442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4A66C9-3827-40D5-8C95-1D75F396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1E23B-0BC9-4890-9037-02A4A0A9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1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BEAE7-F637-4FAE-9878-A8535564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E8BAA9-E09B-4726-8E48-A2A0D016C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36180D-FCCE-4EA9-8B31-9EA86231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7D0965-AB4C-4F03-984C-CD61F653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24EDBC-6E19-46D2-99FC-8814C155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46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70D207F-E8EA-46B6-9722-B09505C6C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BEB383-F09C-4663-85DF-4C77CFF18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376585-C835-40FA-9520-7A62280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40954E-C3AE-4D37-829E-87708FA0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54B686-FD27-432C-8406-C9C4C21C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62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E715C1-0278-4B9E-B0B9-05B48DE2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9725AF-1BEE-4B9A-BC46-2D1069BA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21BF07-D46B-407E-9E9D-7AD9A56A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3E756A-1366-4BB4-BD83-F597A8A9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97C200-6CA3-4B22-A301-3BF15984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7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E8E73-81E5-4AB3-AC49-13CCE75A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165B81-954C-49DC-AD06-3C110955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82AF2B-A59B-4848-9A32-084E7DBE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AB4004-3510-4343-BC70-1DFE9861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88E972-65BA-47A9-81D1-9CCBC5E6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5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578EE-5967-4C46-97C5-2A4A8FF5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7FB564-830F-4257-9045-FB14D3D8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199B82-36DE-4104-93B3-FFB16D574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438729-E425-4F1B-8E74-73D659AD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C95B3C-3F0A-451B-AF88-FE8B5CC8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A62F11-8B6E-4EBF-84E5-69BD87EB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8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D7B409-7ACF-4554-A987-62E70040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D5E6F1-CD5E-49D2-96B0-256965CB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A6539A-2D56-4B39-B122-B3B6999F0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46A4F00-5A07-4DF5-8055-0881850B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DAB5AB8-68E4-415F-9E40-8BDAF497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F563415-C0E2-4729-8D3B-365670F6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0039FB3-EACA-46E4-99B0-20DAA47D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203E57B-DFD0-48AF-A95B-1722EE3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93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431DF-7CD1-467E-9815-98E11F0A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7EBE519-E913-4472-984B-42298DB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D8C8F75-3B8F-4956-82B3-B463684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BFF1D86-AD02-43F0-B401-84B8C861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24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80D3885-7766-40BA-BED7-E24A60BE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4994BE2-3DDB-47A6-95E5-ABEFFC8B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6299470-BC27-4FAA-B894-D4ECE775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4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CCED1-9103-4BEC-AC0D-15A75B8D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26D499-F6DC-41FE-BBB2-EF1EC9C0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0CDA8B1-6F8A-4DA4-BC7E-077F4646E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3D083A-4243-43A8-BFB7-8B635172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61861F-90C7-4E6E-A144-7590B62D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E23246-061C-4342-8846-9D1A67B3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6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5D9E1-C1CF-42F9-BA1D-4DCE9232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A31D0DE-DE63-4155-9D52-18383891C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D06C4F3-129A-443D-9EA3-0AC0AECC5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2F75704-DAD6-4EEC-88E4-E33FCD7C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A2309D6-30FE-4B2C-B98C-3EF7A911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CD8D63-AE28-47D0-903C-679281AC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8F70164-4D4A-4635-AA27-24736337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11DD30-E7B3-4125-BEC6-9E4AB69B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3415B6-8827-4BD7-BF9C-472627153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A98E-374D-4F38-9916-20B613B7B45B}" type="datetimeFigureOut">
              <a:rPr lang="hr-HR" smtClean="0"/>
              <a:t>27.2.2023.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6FC9FD-E8E7-4803-B28F-9413CF4B7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25DDC1-AD23-426E-953A-A9229F0AA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03D2-9D8C-450E-AB24-A82338B1D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0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D27012-45B8-48CA-8209-7C3274C4B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994396-C758-4DE5-AA27-64304981B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05F47585-3B4F-448B-81C7-4BC2CA3C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34" y="0"/>
            <a:ext cx="4990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E13D7133-2431-4437-92EA-272CF0D9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020490" cy="18383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E04F6CD-0D50-4BC2-A587-9CD474CA1706}"/>
              </a:ext>
            </a:extLst>
          </p:cNvPr>
          <p:cNvSpPr txBox="1"/>
          <p:nvPr/>
        </p:nvSpPr>
        <p:spPr>
          <a:xfrm>
            <a:off x="0" y="21145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-Evanđelje po Mateju – Isusovo rodoslovlje</a:t>
            </a:r>
          </a:p>
        </p:txBody>
      </p:sp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567AE248-DB90-478F-A1A8-945DB15D78C0}"/>
              </a:ext>
            </a:extLst>
          </p:cNvPr>
          <p:cNvSpPr/>
          <p:nvPr/>
        </p:nvSpPr>
        <p:spPr>
          <a:xfrm>
            <a:off x="4474346" y="2246050"/>
            <a:ext cx="3657600" cy="393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0CC2BE8B-04CD-4CB8-A24E-95A44A1A9092}"/>
              </a:ext>
            </a:extLst>
          </p:cNvPr>
          <p:cNvSpPr/>
          <p:nvPr/>
        </p:nvSpPr>
        <p:spPr>
          <a:xfrm>
            <a:off x="5631873" y="2805545"/>
            <a:ext cx="301336" cy="6234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996007E-C4E2-4E2E-9065-B56E18B9FA5E}"/>
              </a:ext>
            </a:extLst>
          </p:cNvPr>
          <p:cNvSpPr txBox="1"/>
          <p:nvPr/>
        </p:nvSpPr>
        <p:spPr>
          <a:xfrm>
            <a:off x="2194213" y="4275247"/>
            <a:ext cx="9633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/>
              <a:t>-Isus – ispunjenje obećanja koje je Bog dao Izraelu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867B1AD-C6A3-4981-B283-07CDA08F364A}"/>
              </a:ext>
            </a:extLst>
          </p:cNvPr>
          <p:cNvSpPr txBox="1"/>
          <p:nvPr/>
        </p:nvSpPr>
        <p:spPr>
          <a:xfrm>
            <a:off x="2194213" y="3486855"/>
            <a:ext cx="780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-pokazuje odakle Isus potječe i tko je on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6FE5DFC-196F-4C86-89E3-01A09F71AE58}"/>
              </a:ext>
            </a:extLst>
          </p:cNvPr>
          <p:cNvSpPr txBox="1"/>
          <p:nvPr/>
        </p:nvSpPr>
        <p:spPr>
          <a:xfrm>
            <a:off x="2194212" y="4921578"/>
            <a:ext cx="10222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/>
              <a:t>- obećanje novoga kraljevstva otvorenog svim ljudima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884DBA1-11E9-4A9C-9908-76B75F5F1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87" y="106532"/>
            <a:ext cx="3566570" cy="7457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44BB62-2C9F-4DE8-A56B-9A7313343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65" y="994317"/>
            <a:ext cx="7041934" cy="5839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CB6B41-CB6D-49E1-9E9D-DF42D866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46" y="2224561"/>
            <a:ext cx="3657600" cy="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21174DE-013D-4CA8-8779-91F757C4A379}"/>
              </a:ext>
            </a:extLst>
          </p:cNvPr>
          <p:cNvSpPr txBox="1"/>
          <p:nvPr/>
        </p:nvSpPr>
        <p:spPr>
          <a:xfrm>
            <a:off x="74853" y="102988"/>
            <a:ext cx="11284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/>
              <a:t>-Isusov dolazak među ljude promijenio je svijet i povijest, On je središnja osoba cijele povijesti</a:t>
            </a:r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4A892AD-5694-473A-B8F7-9E6F048DE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6227" y="1645210"/>
            <a:ext cx="8782757" cy="13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CB14F9E-B456-44D0-9E85-83278AB8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4AC9845-C63A-4641-BB4E-3CB85ECB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62" y="1456266"/>
            <a:ext cx="3038475" cy="9144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FA7FF9F-971E-4C81-B517-0A98ACEA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29" y="2370666"/>
            <a:ext cx="3038475" cy="914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71EADD-0A4B-4434-8BEE-493215CE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3429000"/>
            <a:ext cx="3038475" cy="9144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57ADE96-38EC-476C-B6C4-B39CBACD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96" y="4419601"/>
            <a:ext cx="3822171" cy="9144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D3092C-8E94-4638-842B-8E5DDDC7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495" y="5477935"/>
            <a:ext cx="3038475" cy="9144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0506CEE-4F6C-4586-A143-B7457C84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14" y="2971800"/>
            <a:ext cx="3714486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1E713E2-6099-47EF-9377-D21D2991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28" y="4457700"/>
            <a:ext cx="4126971" cy="9144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9F2BC61-0A57-4152-9B52-A56FD5F4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29" y="5943600"/>
            <a:ext cx="43555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F2BF1E-B8F6-4AF1-8A8E-F84A139DCEF4}"/>
              </a:ext>
            </a:extLst>
          </p:cNvPr>
          <p:cNvSpPr txBox="1"/>
          <p:nvPr/>
        </p:nvSpPr>
        <p:spPr>
          <a:xfrm>
            <a:off x="0" y="16025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-cijeli Stari zavjet na skrovit način govori o Kristu (npr. prorok Izaija)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6A196A8-1C24-468A-92A1-B08C0AB7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4" y="2777023"/>
            <a:ext cx="1836209" cy="609600"/>
          </a:xfrm>
          <a:prstGeom prst="rect">
            <a:avLst/>
          </a:prstGeom>
        </p:spPr>
      </p:pic>
      <p:pic>
        <p:nvPicPr>
          <p:cNvPr id="25" name="Slika 24" descr="Slika na kojoj se prikazuje tekst&#10;&#10;Opis je automatski generiran">
            <a:extLst>
              <a:ext uri="{FF2B5EF4-FFF2-40B4-BE49-F238E27FC236}">
                <a16:creationId xmlns:a16="http://schemas.microsoft.com/office/drawing/2014/main" id="{6EC0D31E-282C-4464-BCB0-56061E6F3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7" y="1246691"/>
            <a:ext cx="8384921" cy="2724176"/>
          </a:xfrm>
          <a:prstGeom prst="rect">
            <a:avLst/>
          </a:prstGeom>
        </p:spPr>
      </p:pic>
      <p:pic>
        <p:nvPicPr>
          <p:cNvPr id="27" name="Slika 26" descr="Slika na kojoj se prikazuje tekst&#10;&#10;Opis je automatski generiran">
            <a:extLst>
              <a:ext uri="{FF2B5EF4-FFF2-40B4-BE49-F238E27FC236}">
                <a16:creationId xmlns:a16="http://schemas.microsoft.com/office/drawing/2014/main" id="{DF8A4BEF-69A3-4369-AEEC-093844390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3613312"/>
            <a:ext cx="947649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A794662-7A10-4502-92BC-DA2F70A014A4}"/>
              </a:ext>
            </a:extLst>
          </p:cNvPr>
          <p:cNvSpPr txBox="1"/>
          <p:nvPr/>
        </p:nvSpPr>
        <p:spPr>
          <a:xfrm>
            <a:off x="0" y="2385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-Kraljevstvo Božje središnja je tema Isusova života i poslanja</a:t>
            </a:r>
          </a:p>
        </p:txBody>
      </p:sp>
      <p:sp>
        <p:nvSpPr>
          <p:cNvPr id="3" name="Strelica: savijeno prema gore 2">
            <a:extLst>
              <a:ext uri="{FF2B5EF4-FFF2-40B4-BE49-F238E27FC236}">
                <a16:creationId xmlns:a16="http://schemas.microsoft.com/office/drawing/2014/main" id="{FBA2239D-9622-46B2-8F19-08EA202CA0F7}"/>
              </a:ext>
            </a:extLst>
          </p:cNvPr>
          <p:cNvSpPr/>
          <p:nvPr/>
        </p:nvSpPr>
        <p:spPr>
          <a:xfrm rot="5400000">
            <a:off x="1583635" y="1013791"/>
            <a:ext cx="781878" cy="100716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28D2704-C843-4CFC-9AD6-FD2D463E05EC}"/>
              </a:ext>
            </a:extLst>
          </p:cNvPr>
          <p:cNvSpPr/>
          <p:nvPr/>
        </p:nvSpPr>
        <p:spPr>
          <a:xfrm>
            <a:off x="39758" y="91251"/>
            <a:ext cx="3405808" cy="9409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28A42D3-22B0-4620-8037-D7C439DD4C27}"/>
              </a:ext>
            </a:extLst>
          </p:cNvPr>
          <p:cNvSpPr txBox="1"/>
          <p:nvPr/>
        </p:nvSpPr>
        <p:spPr>
          <a:xfrm>
            <a:off x="2857500" y="1485238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</a:t>
            </a:r>
          </a:p>
          <a:p>
            <a:endParaRPr lang="hr-HR" dirty="0"/>
          </a:p>
          <a:p>
            <a:r>
              <a:rPr lang="hr-HR" dirty="0"/>
              <a:t>-</a:t>
            </a:r>
          </a:p>
          <a:p>
            <a:endParaRPr lang="hr-HR" dirty="0"/>
          </a:p>
          <a:p>
            <a:r>
              <a:rPr lang="hr-HR" dirty="0"/>
              <a:t>-</a:t>
            </a:r>
          </a:p>
          <a:p>
            <a:endParaRPr lang="hr-HR" dirty="0"/>
          </a:p>
          <a:p>
            <a:r>
              <a:rPr lang="hr-HR" dirty="0"/>
              <a:t>-</a:t>
            </a:r>
          </a:p>
          <a:p>
            <a:endParaRPr lang="hr-HR" dirty="0"/>
          </a:p>
          <a:p>
            <a:r>
              <a:rPr lang="hr-HR" dirty="0"/>
              <a:t>-</a:t>
            </a:r>
          </a:p>
          <a:p>
            <a:endParaRPr lang="hr-HR" dirty="0"/>
          </a:p>
          <a:p>
            <a:r>
              <a:rPr lang="hr-H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77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33FE6BA-C35E-4BC6-B6D2-B36D10B2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8653" cy="656059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7CF67C6-4F0E-4D38-86D5-ADFF32301493}"/>
              </a:ext>
            </a:extLst>
          </p:cNvPr>
          <p:cNvSpPr txBox="1"/>
          <p:nvPr/>
        </p:nvSpPr>
        <p:spPr>
          <a:xfrm>
            <a:off x="230819" y="6497545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Gaudenzio</a:t>
            </a:r>
            <a:r>
              <a:rPr lang="hr-HR" dirty="0"/>
              <a:t> </a:t>
            </a:r>
            <a:r>
              <a:rPr lang="hr-HR" dirty="0" err="1"/>
              <a:t>Ferrri</a:t>
            </a:r>
            <a:r>
              <a:rPr lang="hr-HR" dirty="0"/>
              <a:t>, Isusov život</a:t>
            </a:r>
          </a:p>
        </p:txBody>
      </p:sp>
    </p:spTree>
    <p:extLst>
      <p:ext uri="{BB962C8B-B14F-4D97-AF65-F5344CB8AC3E}">
        <p14:creationId xmlns:p14="http://schemas.microsoft.com/office/powerpoint/2010/main" val="11778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2FFCBE0-9409-4717-8B60-70F03E343DBE}"/>
              </a:ext>
            </a:extLst>
          </p:cNvPr>
          <p:cNvSpPr txBox="1"/>
          <p:nvPr/>
        </p:nvSpPr>
        <p:spPr>
          <a:xfrm>
            <a:off x="1480" y="0"/>
            <a:ext cx="121905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b="1" i="0" dirty="0">
                <a:solidFill>
                  <a:srgbClr val="333333"/>
                </a:solidFill>
                <a:effectLst/>
              </a:rPr>
              <a:t>Kraljevsko rodoslovlje Isusovo</a:t>
            </a:r>
          </a:p>
          <a:p>
            <a:br>
              <a:rPr lang="hr-HR" sz="2400" b="0" i="0" dirty="0">
                <a:solidFill>
                  <a:srgbClr val="333333"/>
                </a:solidFill>
                <a:effectLst/>
              </a:rPr>
            </a:br>
            <a:r>
              <a:rPr lang="hr-HR" sz="2400" b="0" i="0" dirty="0">
                <a:solidFill>
                  <a:srgbClr val="333333"/>
                </a:solidFill>
                <a:effectLst/>
              </a:rPr>
              <a:t>Rodoslovlje Isusa Krista, sina Davidova, sina Abrahamova.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2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Abrahamu se rodi Izak. Izaku se rodi Jakov. Jakovu se rodi Juda i njegova braća.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3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Judi Tamara rodi Peresa 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Zeraha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Peresu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Hesron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Hesronu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Ram.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4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Ramu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Aminadab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Aminadabu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Nahšon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Nahšonu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Salma.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5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Salmi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Rahaba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rodi Boaza. Boazu Ruta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Obeda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Obedu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Jišaj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6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Jišaju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David kralj.</a:t>
            </a:r>
            <a:br>
              <a:rPr lang="hr-HR" sz="2400" b="0" i="0" dirty="0">
                <a:solidFill>
                  <a:srgbClr val="333333"/>
                </a:solidFill>
                <a:effectLst/>
              </a:rPr>
            </a:br>
            <a:r>
              <a:rPr lang="hr-HR" sz="2400" b="0" i="0" dirty="0">
                <a:solidFill>
                  <a:srgbClr val="333333"/>
                </a:solidFill>
                <a:effectLst/>
              </a:rPr>
              <a:t>Davidu bivša žena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Urijina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rodi Salomona.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7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Salomonu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Roboam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Roboamu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Abija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Abiji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Asa.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8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Asi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Jozafat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Jozafatu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Joram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Joramu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Ahazja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9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Ahazji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Jotam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Jotamu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Ahaz. Ahazu se rodi Ezekija.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10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Ezekiji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Manaše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Manašeu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Amon. Amonu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Jošija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11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Jošiji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Jehonija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i njegova braća u vrijeme progonstva u Babilon.</a:t>
            </a:r>
            <a:br>
              <a:rPr lang="hr-HR" sz="2400" b="0" i="0" dirty="0">
                <a:solidFill>
                  <a:srgbClr val="333333"/>
                </a:solidFill>
                <a:effectLst/>
              </a:rPr>
            </a:b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12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Poslije progonstva u Babilon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Jehoniji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Šealtiel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Šealtielu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Zerubabel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13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Zerubabelu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Abiud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Abiudu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Elijakim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Elijakimu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Azor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14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Azoru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Sadok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Sadoku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Akim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Akimu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Elijud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15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Elijudu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Eleazar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. </a:t>
            </a:r>
            <a:r>
              <a:rPr lang="hr-HR" sz="2400" b="0" i="0" dirty="0" err="1">
                <a:solidFill>
                  <a:srgbClr val="333333"/>
                </a:solidFill>
                <a:effectLst/>
              </a:rPr>
              <a:t>Eleazaru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 se rodi Matan. Matanu se rodi Jakov. </a:t>
            </a: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16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Jakovu se rodi Josip, muž Marije, od koje se rodio Isus koji se zove Krist.</a:t>
            </a:r>
            <a:br>
              <a:rPr lang="hr-HR" sz="2400" b="0" i="0" dirty="0">
                <a:solidFill>
                  <a:srgbClr val="333333"/>
                </a:solidFill>
                <a:effectLst/>
              </a:rPr>
            </a:br>
            <a:r>
              <a:rPr lang="hr-HR" sz="2400" b="0" i="0" baseline="30000" dirty="0">
                <a:solidFill>
                  <a:srgbClr val="333333"/>
                </a:solidFill>
                <a:effectLst/>
              </a:rPr>
              <a:t>17</a:t>
            </a:r>
            <a:r>
              <a:rPr lang="hr-HR" sz="2400" b="0" i="0" dirty="0">
                <a:solidFill>
                  <a:srgbClr val="333333"/>
                </a:solidFill>
                <a:effectLst/>
              </a:rPr>
              <a:t> U svemu dakle: od Abrahama do Davida četrnaest naraštaja; od Davida do progonstva u Babilon četrnaest naraštaja; poslije progonstva u Babilon do Krista četrnaest naraštaja.</a:t>
            </a:r>
            <a:endParaRPr lang="hr-HR" sz="2400" dirty="0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A5B7564B-09D1-4FB5-8ACE-38D15C5EE065}"/>
              </a:ext>
            </a:extLst>
          </p:cNvPr>
          <p:cNvSpPr/>
          <p:nvPr/>
        </p:nvSpPr>
        <p:spPr>
          <a:xfrm>
            <a:off x="9821333" y="6079067"/>
            <a:ext cx="2369187" cy="778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902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377</Words>
  <Application>Microsoft Office PowerPoint</Application>
  <PresentationFormat>Široki zaslon</PresentationFormat>
  <Paragraphs>21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13</cp:revision>
  <dcterms:created xsi:type="dcterms:W3CDTF">2022-03-29T06:47:47Z</dcterms:created>
  <dcterms:modified xsi:type="dcterms:W3CDTF">2023-02-27T07:56:24Z</dcterms:modified>
</cp:coreProperties>
</file>