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8" r:id="rId5"/>
    <p:sldId id="273" r:id="rId6"/>
    <p:sldId id="261" r:id="rId7"/>
    <p:sldId id="274" r:id="rId8"/>
    <p:sldId id="257" r:id="rId9"/>
    <p:sldId id="275" r:id="rId10"/>
    <p:sldId id="276" r:id="rId11"/>
    <p:sldId id="259" r:id="rId12"/>
    <p:sldId id="277" r:id="rId13"/>
    <p:sldId id="278" r:id="rId14"/>
    <p:sldId id="279" r:id="rId15"/>
    <p:sldId id="260" r:id="rId16"/>
    <p:sldId id="26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74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1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4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52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00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94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1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41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3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93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6E6F-05EC-4CEA-985D-1F58D6AA67C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1CF4-6D59-426D-9EB2-5A73C96FAE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8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vJamzTGgEurAgyaPQKQkZhPDXWkqS1Aj8Is0XrTzYRUQk1XNjZaQllCNFBENzhLOFJBOElQWEtYSS4u" TargetMode="External"/><Relationship Id="rId2" Type="http://schemas.openxmlformats.org/officeDocument/2006/relationships/hyperlink" Target="https://forms.office.com/Pages/ResponsePage.aspx?id=FvJamzTGgEurAgyaPQKQkZhPDXWkqS1Aj8Is0XrTzYRUMUlBVkhVTzZSTTRTV0hIMkwyVEJDREc4OC4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office.com/Pages/ResponsePage.aspx?id=FvJamzTGgEurAgyaPQKQkZhPDXWkqS1Aj8Is0XrTzYRUQTdEM0xFWjRUVUNLMktGRjVETURXT04wUy4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KATAKOMBE%20KONA&#268;NO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ol, držanje, telefon&#10;&#10;Opis je automatski generiran">
            <a:extLst>
              <a:ext uri="{FF2B5EF4-FFF2-40B4-BE49-F238E27FC236}">
                <a16:creationId xmlns:a16="http://schemas.microsoft.com/office/drawing/2014/main" id="{2FA68547-8B00-415B-93E4-8A9BAF565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5" y="0"/>
            <a:ext cx="5112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15C76EA-EEF0-492F-905A-8284B2412F46}"/>
              </a:ext>
            </a:extLst>
          </p:cNvPr>
          <p:cNvSpPr txBox="1"/>
          <p:nvPr/>
        </p:nvSpPr>
        <p:spPr>
          <a:xfrm>
            <a:off x="0" y="230819"/>
            <a:ext cx="54448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Prvo Pavlovo misijsko putovanje: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-Cipar i Mala Azija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-Pavao i </a:t>
            </a:r>
            <a:r>
              <a:rPr lang="hr-HR" sz="2400" dirty="0" err="1">
                <a:latin typeface="Segoe Print" panose="02000600000000000000" pitchFamily="2" charset="0"/>
              </a:rPr>
              <a:t>Barnaba</a:t>
            </a:r>
            <a:r>
              <a:rPr lang="hr-HR" sz="2400" dirty="0">
                <a:latin typeface="Segoe Print" panose="02000600000000000000" pitchFamily="2" charset="0"/>
              </a:rPr>
              <a:t> propovijedaju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Židovima i poganima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-Pavao shvaća da Isusova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Radosna vijest nije namijenjena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samo Židovima nego svim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ljudima (poganima)</a:t>
            </a:r>
          </a:p>
          <a:p>
            <a:endParaRPr lang="hr-HR" sz="2800" dirty="0">
              <a:latin typeface="Segoe Print" panose="02000600000000000000" pitchFamily="2" charset="0"/>
            </a:endParaRP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315B191-7141-4DBE-B1AB-544404312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04" y="916823"/>
            <a:ext cx="7257296" cy="45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4F77373-D5F1-4372-98B9-5F3838BCE2A3}"/>
              </a:ext>
            </a:extLst>
          </p:cNvPr>
          <p:cNvSpPr/>
          <p:nvPr/>
        </p:nvSpPr>
        <p:spPr>
          <a:xfrm>
            <a:off x="0" y="154904"/>
            <a:ext cx="55383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Drugo Pavlovo misijsko putovanje: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-prenosi evanđelje u Europu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-Filipi – prva europska 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kršćanska zajednica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-posjetio Atenu – propovijedao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bez uspjeha</a:t>
            </a: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F0F6BA7-02AB-4B56-87AD-11E90C25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6400" y="332508"/>
            <a:ext cx="6765600" cy="5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C5B2508-B7D2-4AF7-A09E-E2EA524B41D2}"/>
              </a:ext>
            </a:extLst>
          </p:cNvPr>
          <p:cNvSpPr/>
          <p:nvPr/>
        </p:nvSpPr>
        <p:spPr>
          <a:xfrm>
            <a:off x="0" y="272534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Treće Pavlovo misijsko putovanje: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-cilj putovanja Efez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-održava veze s drugim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kršćanskim zajednicama (piše 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pisma - poslanice)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-putovanje završilo uhićenjem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Pavla, zatočen u </a:t>
            </a:r>
            <a:r>
              <a:rPr lang="hr-HR" sz="2400" dirty="0" err="1">
                <a:latin typeface="Segoe Print" panose="02000600000000000000" pitchFamily="2" charset="0"/>
              </a:rPr>
              <a:t>Cezareji</a:t>
            </a:r>
            <a:endParaRPr lang="hr-HR" sz="2400" dirty="0">
              <a:latin typeface="Segoe Print" panose="02000600000000000000" pitchFamily="2" charset="0"/>
            </a:endParaRP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EF9F1F5-4D9F-42BB-AB6A-3A7C6A75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43527" y="125002"/>
            <a:ext cx="7107913" cy="66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68491C1-1DEF-4B3F-96C8-008B63ABE12B}"/>
              </a:ext>
            </a:extLst>
          </p:cNvPr>
          <p:cNvSpPr txBox="1"/>
          <p:nvPr/>
        </p:nvSpPr>
        <p:spPr>
          <a:xfrm>
            <a:off x="0" y="218209"/>
            <a:ext cx="4478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Put u Rim: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-priziva se na carski sud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u Rimu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-dolazi u Rim, slobodno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propovijeda 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  -osuđen na smrt,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odrubljena mu glava (za 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   vrijeme cara Nerona)</a:t>
            </a:r>
          </a:p>
        </p:txBody>
      </p:sp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60696F9-1819-498C-BDFF-14E913C5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3641" y="-540197"/>
            <a:ext cx="4766519" cy="75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89CDBE7-A5FB-4785-BFD2-9F30A5B4B6D2}"/>
              </a:ext>
            </a:extLst>
          </p:cNvPr>
          <p:cNvSpPr txBox="1"/>
          <p:nvPr/>
        </p:nvSpPr>
        <p:spPr>
          <a:xfrm>
            <a:off x="0" y="268320"/>
            <a:ext cx="1219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>
              <a:latin typeface="Segoe Print" panose="02000600000000000000" pitchFamily="2" charset="0"/>
              <a:hlinkClick r:id="rId2"/>
            </a:endParaRPr>
          </a:p>
          <a:p>
            <a:r>
              <a:rPr lang="hr-HR" sz="2000" dirty="0">
                <a:latin typeface="Segoe Print" panose="02000600000000000000" pitchFamily="2" charset="0"/>
                <a:hlinkClick r:id="rId3"/>
              </a:rPr>
              <a:t>Širenje Isusove </a:t>
            </a:r>
            <a:r>
              <a:rPr lang="hr-HR" sz="2000" dirty="0" err="1">
                <a:latin typeface="Segoe Print" panose="02000600000000000000" pitchFamily="2" charset="0"/>
                <a:hlinkClick r:id="rId3"/>
              </a:rPr>
              <a:t>poruke_Život</a:t>
            </a:r>
            <a:r>
              <a:rPr lang="hr-HR" sz="2000" dirty="0">
                <a:latin typeface="Segoe Print" panose="02000600000000000000" pitchFamily="2" charset="0"/>
                <a:hlinkClick r:id="rId3"/>
              </a:rPr>
              <a:t> prvih </a:t>
            </a:r>
            <a:r>
              <a:rPr lang="hr-HR" sz="2000" dirty="0" err="1">
                <a:latin typeface="Segoe Print" panose="02000600000000000000" pitchFamily="2" charset="0"/>
                <a:hlinkClick r:id="rId3"/>
              </a:rPr>
              <a:t>kršćana_sv</a:t>
            </a:r>
            <a:r>
              <a:rPr lang="hr-HR" sz="2000" dirty="0">
                <a:latin typeface="Segoe Print" panose="02000600000000000000" pitchFamily="2" charset="0"/>
                <a:hlinkClick r:id="rId3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3"/>
              </a:rPr>
              <a:t>Petar_sv</a:t>
            </a:r>
            <a:r>
              <a:rPr lang="hr-HR" sz="2000" dirty="0">
                <a:latin typeface="Segoe Print" panose="02000600000000000000" pitchFamily="2" charset="0"/>
                <a:hlinkClick r:id="rId3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3"/>
              </a:rPr>
              <a:t>Pavao_ponavljanje</a:t>
            </a:r>
            <a:r>
              <a:rPr lang="hr-HR" sz="2000" dirty="0">
                <a:latin typeface="Segoe Print" panose="02000600000000000000" pitchFamily="2" charset="0"/>
                <a:hlinkClick r:id="rId3"/>
              </a:rPr>
              <a:t>_(5a)</a:t>
            </a:r>
            <a:endParaRPr lang="hr-HR" sz="2000" dirty="0">
              <a:latin typeface="Segoe Print" panose="02000600000000000000" pitchFamily="2" charset="0"/>
            </a:endParaRPr>
          </a:p>
          <a:p>
            <a:endParaRPr lang="hr-HR" sz="2000" dirty="0">
              <a:latin typeface="Segoe Print" panose="02000600000000000000" pitchFamily="2" charset="0"/>
              <a:hlinkClick r:id="rId2"/>
            </a:endParaRPr>
          </a:p>
          <a:p>
            <a:endParaRPr lang="hr-HR" sz="2000" dirty="0">
              <a:latin typeface="Segoe Print" panose="02000600000000000000" pitchFamily="2" charset="0"/>
              <a:hlinkClick r:id="rId2"/>
            </a:endParaRPr>
          </a:p>
          <a:p>
            <a:endParaRPr lang="hr-HR" sz="2000" dirty="0">
              <a:latin typeface="Segoe Print" panose="02000600000000000000" pitchFamily="2" charset="0"/>
              <a:hlinkClick r:id="rId2"/>
            </a:endParaRPr>
          </a:p>
          <a:p>
            <a:r>
              <a:rPr lang="hr-HR" sz="2000" dirty="0">
                <a:latin typeface="Segoe Print" panose="02000600000000000000" pitchFamily="2" charset="0"/>
                <a:hlinkClick r:id="rId2"/>
              </a:rPr>
              <a:t>Širenje Isusove </a:t>
            </a:r>
            <a:r>
              <a:rPr lang="hr-HR" sz="2000" dirty="0" err="1">
                <a:latin typeface="Segoe Print" panose="02000600000000000000" pitchFamily="2" charset="0"/>
                <a:hlinkClick r:id="rId2"/>
              </a:rPr>
              <a:t>poruke_Život</a:t>
            </a:r>
            <a:r>
              <a:rPr lang="hr-HR" sz="2000" dirty="0">
                <a:latin typeface="Segoe Print" panose="02000600000000000000" pitchFamily="2" charset="0"/>
                <a:hlinkClick r:id="rId2"/>
              </a:rPr>
              <a:t> prvih </a:t>
            </a:r>
            <a:r>
              <a:rPr lang="hr-HR" sz="2000" dirty="0" err="1">
                <a:latin typeface="Segoe Print" panose="02000600000000000000" pitchFamily="2" charset="0"/>
                <a:hlinkClick r:id="rId2"/>
              </a:rPr>
              <a:t>kršćana_sv</a:t>
            </a:r>
            <a:r>
              <a:rPr lang="hr-HR" sz="2000" dirty="0">
                <a:latin typeface="Segoe Print" panose="02000600000000000000" pitchFamily="2" charset="0"/>
                <a:hlinkClick r:id="rId2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2"/>
              </a:rPr>
              <a:t>Petar_sv</a:t>
            </a:r>
            <a:r>
              <a:rPr lang="hr-HR" sz="2000" dirty="0">
                <a:latin typeface="Segoe Print" panose="02000600000000000000" pitchFamily="2" charset="0"/>
                <a:hlinkClick r:id="rId2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2"/>
              </a:rPr>
              <a:t>Pavao_ponavljanje</a:t>
            </a:r>
            <a:r>
              <a:rPr lang="hr-HR" sz="2000" dirty="0">
                <a:latin typeface="Segoe Print" panose="02000600000000000000" pitchFamily="2" charset="0"/>
                <a:hlinkClick r:id="rId2"/>
              </a:rPr>
              <a:t>_(5b)</a:t>
            </a:r>
            <a:endParaRPr lang="hr-HR" sz="20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000" dirty="0">
                <a:latin typeface="Segoe Print" panose="02000600000000000000" pitchFamily="2" charset="0"/>
                <a:hlinkClick r:id="rId4"/>
              </a:rPr>
              <a:t>Širenje Isusove </a:t>
            </a:r>
            <a:r>
              <a:rPr lang="hr-HR" sz="2000" dirty="0" err="1">
                <a:latin typeface="Segoe Print" panose="02000600000000000000" pitchFamily="2" charset="0"/>
                <a:hlinkClick r:id="rId4"/>
              </a:rPr>
              <a:t>poruke_Život</a:t>
            </a:r>
            <a:r>
              <a:rPr lang="hr-HR" sz="2000" dirty="0">
                <a:latin typeface="Segoe Print" panose="02000600000000000000" pitchFamily="2" charset="0"/>
                <a:hlinkClick r:id="rId4"/>
              </a:rPr>
              <a:t> prvih </a:t>
            </a:r>
            <a:r>
              <a:rPr lang="hr-HR" sz="2000" dirty="0" err="1">
                <a:latin typeface="Segoe Print" panose="02000600000000000000" pitchFamily="2" charset="0"/>
                <a:hlinkClick r:id="rId4"/>
              </a:rPr>
              <a:t>kršćana_sv</a:t>
            </a:r>
            <a:r>
              <a:rPr lang="hr-HR" sz="2000" dirty="0">
                <a:latin typeface="Segoe Print" panose="02000600000000000000" pitchFamily="2" charset="0"/>
                <a:hlinkClick r:id="rId4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4"/>
              </a:rPr>
              <a:t>Petar_sv</a:t>
            </a:r>
            <a:r>
              <a:rPr lang="hr-HR" sz="2000" dirty="0">
                <a:latin typeface="Segoe Print" panose="02000600000000000000" pitchFamily="2" charset="0"/>
                <a:hlinkClick r:id="rId4"/>
              </a:rPr>
              <a:t>. </a:t>
            </a:r>
            <a:r>
              <a:rPr lang="hr-HR" sz="2000" dirty="0" err="1">
                <a:latin typeface="Segoe Print" panose="02000600000000000000" pitchFamily="2" charset="0"/>
                <a:hlinkClick r:id="rId4"/>
              </a:rPr>
              <a:t>Pavao_ponavljanje</a:t>
            </a:r>
            <a:r>
              <a:rPr lang="hr-HR" sz="2000" dirty="0">
                <a:latin typeface="Segoe Print" panose="02000600000000000000" pitchFamily="2" charset="0"/>
                <a:hlinkClick r:id="rId4"/>
              </a:rPr>
              <a:t>_(5c)</a:t>
            </a:r>
            <a:endParaRPr lang="hr-HR" sz="2000" dirty="0">
              <a:latin typeface="Segoe Print" panose="02000600000000000000" pitchFamily="2" charset="0"/>
            </a:endParaRPr>
          </a:p>
          <a:p>
            <a:endParaRPr lang="hr-HR" sz="2400" dirty="0">
              <a:latin typeface="Segoe Print" panose="02000600000000000000" pitchFamily="2" charset="0"/>
              <a:hlinkClick r:id="rId2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372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6449" y="-1298921"/>
            <a:ext cx="5373216" cy="90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83820"/>
            <a:ext cx="10058400" cy="6600355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877670" y="4182035"/>
            <a:ext cx="1922930" cy="98163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hlinkClick r:id="rId3" action="ppaction://hlinksldjump"/>
          </p:cNvPr>
          <p:cNvSpPr/>
          <p:nvPr/>
        </p:nvSpPr>
        <p:spPr>
          <a:xfrm>
            <a:off x="10615613" y="6229350"/>
            <a:ext cx="1576387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91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1977499"/>
            <a:ext cx="640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	</a:t>
            </a:r>
            <a:r>
              <a:rPr lang="hr-HR" sz="2800" dirty="0">
                <a:latin typeface="Segoe Print" panose="02000600000000000000" pitchFamily="2" charset="0"/>
              </a:rPr>
              <a:t>-Duhovski događaj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4522DDD-8076-482A-A2FE-269F908041B7}"/>
              </a:ext>
            </a:extLst>
          </p:cNvPr>
          <p:cNvSpPr txBox="1"/>
          <p:nvPr/>
        </p:nvSpPr>
        <p:spPr>
          <a:xfrm>
            <a:off x="0" y="952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ŽIVOT PRVIH KRŠĆANA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966D9AA-297F-4E76-909C-16525CDDF4F7}"/>
              </a:ext>
            </a:extLst>
          </p:cNvPr>
          <p:cNvSpPr txBox="1"/>
          <p:nvPr/>
        </p:nvSpPr>
        <p:spPr>
          <a:xfrm>
            <a:off x="0" y="8541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Isus šalje Duha Svetoga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BD07F4E-FCAD-428D-97F7-AF85F454B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3" y="2766231"/>
            <a:ext cx="3889764" cy="24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1977499"/>
            <a:ext cx="640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	</a:t>
            </a:r>
            <a:r>
              <a:rPr lang="hr-HR" sz="2800" dirty="0">
                <a:latin typeface="Segoe Print" panose="02000600000000000000" pitchFamily="2" charset="0"/>
              </a:rPr>
              <a:t>-Duhovski događaj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348184" y="1977499"/>
            <a:ext cx="7843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-Jeruzalem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-pedeseti dan nakon Kristova uskrsnuća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-silazak Duha Svetoga na apostole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-rođendan Crkve (Duhovi)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4522DDD-8076-482A-A2FE-269F908041B7}"/>
              </a:ext>
            </a:extLst>
          </p:cNvPr>
          <p:cNvSpPr txBox="1"/>
          <p:nvPr/>
        </p:nvSpPr>
        <p:spPr>
          <a:xfrm>
            <a:off x="0" y="952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ŽIVOT PRVIH KRŠĆANA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966D9AA-297F-4E76-909C-16525CDDF4F7}"/>
              </a:ext>
            </a:extLst>
          </p:cNvPr>
          <p:cNvSpPr txBox="1"/>
          <p:nvPr/>
        </p:nvSpPr>
        <p:spPr>
          <a:xfrm>
            <a:off x="0" y="85418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Segoe Print" panose="02000600000000000000" pitchFamily="2" charset="0"/>
              </a:rPr>
              <a:t>Isus šalje Duha Svetoga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5F4FCA7-0822-42F0-9FE9-F1F7A952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3" y="2766231"/>
            <a:ext cx="3889764" cy="247614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11877EA-36BB-408E-9D3B-26570E4D8FEB}"/>
              </a:ext>
            </a:extLst>
          </p:cNvPr>
          <p:cNvSpPr txBox="1"/>
          <p:nvPr/>
        </p:nvSpPr>
        <p:spPr>
          <a:xfrm>
            <a:off x="7660640" y="4480560"/>
            <a:ext cx="182880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8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2646" y="277121"/>
            <a:ext cx="421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-Djela apostolska (</a:t>
            </a:r>
            <a:r>
              <a:rPr lang="hr-HR" sz="2800" dirty="0" err="1">
                <a:latin typeface="Segoe Print" panose="02000600000000000000" pitchFamily="2" charset="0"/>
              </a:rPr>
              <a:t>Dj</a:t>
            </a:r>
            <a:r>
              <a:rPr lang="hr-HR" sz="2800" dirty="0"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552087" y="277121"/>
            <a:ext cx="7639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-svjedoči nam da su prvi kršćani živjeli kao jedno srce i jedna duša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-bijahu postojani:- u nauku apostolskom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		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		   - u zajedništvu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		   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                      - u lomljenju kruha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		 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                     - u molitvama </a:t>
            </a:r>
          </a:p>
        </p:txBody>
      </p:sp>
      <p:sp>
        <p:nvSpPr>
          <p:cNvPr id="4" name="Pravokutnik 3">
            <a:hlinkClick r:id="rId2" action="ppaction://hlinksldjump"/>
          </p:cNvPr>
          <p:cNvSpPr/>
          <p:nvPr/>
        </p:nvSpPr>
        <p:spPr>
          <a:xfrm>
            <a:off x="430741" y="242003"/>
            <a:ext cx="4214648" cy="55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4000" y="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Progoni prvih kršćana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524000" y="974338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Segoe Print" panose="02000600000000000000" pitchFamily="2" charset="0"/>
              </a:rPr>
              <a:t>-</a:t>
            </a:r>
            <a:r>
              <a:rPr lang="hr-HR" sz="3200" dirty="0">
                <a:latin typeface="Segoe Print" panose="02000600000000000000" pitchFamily="2" charset="0"/>
              </a:rPr>
              <a:t> prvi mučenik Crkve - sv. Stjepan</a:t>
            </a:r>
          </a:p>
          <a:p>
            <a:endParaRPr lang="hr-HR" sz="3200" dirty="0">
              <a:latin typeface="Segoe Print" panose="02000600000000000000" pitchFamily="2" charset="0"/>
            </a:endParaRPr>
          </a:p>
          <a:p>
            <a:r>
              <a:rPr lang="hr-HR" sz="3200" dirty="0">
                <a:latin typeface="Segoe Print" panose="02000600000000000000" pitchFamily="2" charset="0"/>
              </a:rPr>
              <a:t>- progoni Crkve u Rimskom Carstvu:</a:t>
            </a:r>
          </a:p>
          <a:p>
            <a:r>
              <a:rPr lang="hr-HR" sz="3200" dirty="0">
                <a:latin typeface="Segoe Print" panose="02000600000000000000" pitchFamily="2" charset="0"/>
              </a:rPr>
              <a:t>		-rimska vlast u početku tolerirala 		 kršćanstvo</a:t>
            </a:r>
          </a:p>
          <a:p>
            <a:r>
              <a:rPr lang="hr-HR" sz="3200" dirty="0">
                <a:latin typeface="Segoe Print" panose="02000600000000000000" pitchFamily="2" charset="0"/>
              </a:rPr>
              <a:t>		-slijede sustavni i krvavi progoni  		 Neron, </a:t>
            </a:r>
            <a:r>
              <a:rPr lang="hr-HR" sz="3200" dirty="0" err="1">
                <a:latin typeface="Segoe Print" panose="02000600000000000000" pitchFamily="2" charset="0"/>
              </a:rPr>
              <a:t>Decije</a:t>
            </a:r>
            <a:r>
              <a:rPr lang="hr-HR" sz="3200" dirty="0">
                <a:latin typeface="Segoe Print" panose="02000600000000000000" pitchFamily="2" charset="0"/>
              </a:rPr>
              <a:t>, Dioklecijan</a:t>
            </a:r>
          </a:p>
          <a:p>
            <a:r>
              <a:rPr lang="hr-HR" sz="3200" dirty="0">
                <a:latin typeface="Segoe Print" panose="02000600000000000000" pitchFamily="2" charset="0"/>
              </a:rPr>
              <a:t>		-kršćani se često skrivaju u 	 		 katakombama</a:t>
            </a:r>
          </a:p>
          <a:p>
            <a:endParaRPr lang="hr-HR" sz="4000" dirty="0">
              <a:latin typeface="Segoe Print" panose="02000600000000000000" pitchFamily="2" charset="0"/>
            </a:endParaRPr>
          </a:p>
        </p:txBody>
      </p:sp>
      <p:sp>
        <p:nvSpPr>
          <p:cNvPr id="4" name="Pravokutnik 3">
            <a:hlinkClick r:id="rId2" action="ppaction://hlinkfile"/>
          </p:cNvPr>
          <p:cNvSpPr/>
          <p:nvPr/>
        </p:nvSpPr>
        <p:spPr>
          <a:xfrm>
            <a:off x="3575720" y="6381328"/>
            <a:ext cx="3024336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Segoe Print" panose="02000600000000000000" pitchFamily="2" charset="0"/>
            </a:endParaRPr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6BAE99F-E1B7-4D56-AA94-038DE3815A8F}"/>
              </a:ext>
            </a:extLst>
          </p:cNvPr>
          <p:cNvSpPr/>
          <p:nvPr/>
        </p:nvSpPr>
        <p:spPr>
          <a:xfrm>
            <a:off x="6240016" y="974338"/>
            <a:ext cx="26642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hlinkClick r:id="rId4" action="ppaction://hlinksldjump"/>
            <a:extLst>
              <a:ext uri="{FF2B5EF4-FFF2-40B4-BE49-F238E27FC236}">
                <a16:creationId xmlns:a16="http://schemas.microsoft.com/office/drawing/2014/main" id="{D8238E34-D344-4A8B-AD75-937B7A6EA5B4}"/>
              </a:ext>
            </a:extLst>
          </p:cNvPr>
          <p:cNvSpPr/>
          <p:nvPr/>
        </p:nvSpPr>
        <p:spPr>
          <a:xfrm>
            <a:off x="3359696" y="3933056"/>
            <a:ext cx="55446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hlinkClick r:id="rId5" action="ppaction://hlinksldjump"/>
            <a:extLst>
              <a:ext uri="{FF2B5EF4-FFF2-40B4-BE49-F238E27FC236}">
                <a16:creationId xmlns:a16="http://schemas.microsoft.com/office/drawing/2014/main" id="{F1B99F3A-B9A8-40DC-92FF-457139ED42C0}"/>
              </a:ext>
            </a:extLst>
          </p:cNvPr>
          <p:cNvSpPr/>
          <p:nvPr/>
        </p:nvSpPr>
        <p:spPr>
          <a:xfrm>
            <a:off x="3359696" y="4941168"/>
            <a:ext cx="33843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8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524000" y="2606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egoe Print" panose="02000600000000000000" pitchFamily="2" charset="0"/>
              </a:rPr>
              <a:t>Crkva izlazi iz katakomba</a:t>
            </a:r>
          </a:p>
          <a:p>
            <a:endParaRPr lang="hr-HR" sz="3600" dirty="0">
              <a:latin typeface="Segoe Print" panose="02000600000000000000" pitchFamily="2" charset="0"/>
            </a:endParaRPr>
          </a:p>
          <a:p>
            <a:r>
              <a:rPr lang="hr-HR" sz="3600" dirty="0">
                <a:latin typeface="Segoe Print" panose="02000600000000000000" pitchFamily="2" charset="0"/>
              </a:rPr>
              <a:t>	</a:t>
            </a:r>
            <a:r>
              <a:rPr lang="hr-HR" sz="2400" dirty="0">
                <a:latin typeface="Segoe Print" panose="02000600000000000000" pitchFamily="2" charset="0"/>
              </a:rPr>
              <a:t>-313. Milanski edikt (car Konstantin)– 	 	kršćanstvo slobodna i ravnopravna 	religija u RC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	-380. car </a:t>
            </a:r>
            <a:r>
              <a:rPr lang="hr-HR" sz="2400" dirty="0" err="1">
                <a:latin typeface="Segoe Print" panose="02000600000000000000" pitchFamily="2" charset="0"/>
              </a:rPr>
              <a:t>Teodozije</a:t>
            </a:r>
            <a:r>
              <a:rPr lang="hr-HR" sz="2400" dirty="0">
                <a:latin typeface="Segoe Print" panose="02000600000000000000" pitchFamily="2" charset="0"/>
              </a:rPr>
              <a:t> – kršćanstvo proglašeno 	jedinom službenom religijom u RC</a:t>
            </a:r>
          </a:p>
          <a:p>
            <a:endParaRPr lang="hr-HR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EC551F4-186C-4068-8ABE-B8DC3BEEBB76}"/>
              </a:ext>
            </a:extLst>
          </p:cNvPr>
          <p:cNvSpPr txBox="1"/>
          <p:nvPr/>
        </p:nvSpPr>
        <p:spPr>
          <a:xfrm>
            <a:off x="0" y="1065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Sveti Petar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3B335EC-4CB2-4875-9319-015C35AC6A1B}"/>
              </a:ext>
            </a:extLst>
          </p:cNvPr>
          <p:cNvSpPr txBox="1"/>
          <p:nvPr/>
        </p:nvSpPr>
        <p:spPr>
          <a:xfrm>
            <a:off x="0" y="1074198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-zvao se Šimun (Isus ga naziva Stijena = Petar)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-s bratom Andrijom postaje prvi Isusov učenik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-bio je svjedokom svih važnijih zbivanja Isusova javnog djelovanja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-Isus mu je namijenio vodeću ulogu u Crkvi (Petar – Stijena), Petar = apostolski prvak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-bio je prvi rimski biskup (papa)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-podnio mučeničku smrt za vrijeme cara Nerona</a:t>
            </a:r>
          </a:p>
        </p:txBody>
      </p:sp>
    </p:spTree>
    <p:extLst>
      <p:ext uri="{BB962C8B-B14F-4D97-AF65-F5344CB8AC3E}">
        <p14:creationId xmlns:p14="http://schemas.microsoft.com/office/powerpoint/2010/main" val="9669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8EF404E-4176-4FC3-B103-BA2EACE71F71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SVETI PAVAO</a:t>
            </a:r>
          </a:p>
          <a:p>
            <a:endParaRPr lang="hr-HR" sz="3600" b="1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-dva imena: </a:t>
            </a:r>
            <a:r>
              <a:rPr lang="hr-HR" sz="2400" dirty="0" err="1">
                <a:latin typeface="Segoe Print" panose="02000600000000000000" pitchFamily="2" charset="0"/>
              </a:rPr>
              <a:t>Savao</a:t>
            </a:r>
            <a:r>
              <a:rPr lang="hr-HR" sz="2400" dirty="0">
                <a:latin typeface="Segoe Print" panose="02000600000000000000" pitchFamily="2" charset="0"/>
              </a:rPr>
              <a:t>/Pavao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-rođen je u </a:t>
            </a:r>
            <a:r>
              <a:rPr lang="hr-HR" sz="2400" dirty="0" err="1">
                <a:latin typeface="Segoe Print" panose="02000600000000000000" pitchFamily="2" charset="0"/>
              </a:rPr>
              <a:t>Tarzu</a:t>
            </a:r>
            <a:r>
              <a:rPr lang="hr-HR" sz="2400" dirty="0">
                <a:latin typeface="Segoe Print" panose="02000600000000000000" pitchFamily="2" charset="0"/>
              </a:rPr>
              <a:t>, Mala Azija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-obitelj židovskog podrijetla, vrlo odana židovskoj vjeri i predaji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-sa šesnaest godina pohađa školu u Jeruzalemu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-postaje progonitelj kršćana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-na putu u Damask doživio je OBRAĆENJE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-Pavao postaje najgorljiviji širitelj kršćanstva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-osniva mnoge kršćanske zajednice i piše poslanice </a:t>
            </a:r>
          </a:p>
        </p:txBody>
      </p:sp>
      <p:sp>
        <p:nvSpPr>
          <p:cNvPr id="3" name="Pravokutnik 2">
            <a:hlinkClick r:id="" action="ppaction://noaction"/>
            <a:extLst>
              <a:ext uri="{FF2B5EF4-FFF2-40B4-BE49-F238E27FC236}">
                <a16:creationId xmlns:a16="http://schemas.microsoft.com/office/drawing/2014/main" id="{5793D9CF-2C9A-4360-BF6B-A1AE6730511F}"/>
              </a:ext>
            </a:extLst>
          </p:cNvPr>
          <p:cNvSpPr/>
          <p:nvPr/>
        </p:nvSpPr>
        <p:spPr>
          <a:xfrm>
            <a:off x="2039241" y="1912936"/>
            <a:ext cx="2796466" cy="2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hlinkClick r:id="" action="ppaction://noaction"/>
            <a:extLst>
              <a:ext uri="{FF2B5EF4-FFF2-40B4-BE49-F238E27FC236}">
                <a16:creationId xmlns:a16="http://schemas.microsoft.com/office/drawing/2014/main" id="{27FFC923-5F95-4C53-A5E9-5FE6D68B2356}"/>
              </a:ext>
            </a:extLst>
          </p:cNvPr>
          <p:cNvSpPr/>
          <p:nvPr/>
        </p:nvSpPr>
        <p:spPr>
          <a:xfrm>
            <a:off x="5772150" y="6219825"/>
            <a:ext cx="213360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9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C11DC36-C27D-4C25-8744-B8690309C3FB}"/>
              </a:ext>
            </a:extLst>
          </p:cNvPr>
          <p:cNvSpPr txBox="1"/>
          <p:nvPr/>
        </p:nvSpPr>
        <p:spPr>
          <a:xfrm>
            <a:off x="0" y="1686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Pavlova misijska putovanja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99F4E1F-9B26-4C73-8299-4350D69F6A96}"/>
              </a:ext>
            </a:extLst>
          </p:cNvPr>
          <p:cNvSpPr txBox="1"/>
          <p:nvPr/>
        </p:nvSpPr>
        <p:spPr>
          <a:xfrm>
            <a:off x="0" y="1207363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-nakon susreta s uskrslim Kristom, Pavao se obratio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-od Gospodina je dobio zadatak (misiju) da pronese njegovo ime po cijelome svijetu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400" dirty="0">
                <a:latin typeface="Segoe Print" panose="02000600000000000000" pitchFamily="2" charset="0"/>
              </a:rPr>
              <a:t>-Pavao poduzima putovanja na kojima propovijeda poganima, osniva zajednice, piše poslanice (pisma)</a:t>
            </a:r>
          </a:p>
          <a:p>
            <a:endParaRPr lang="hr-HR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585</Words>
  <Application>Microsoft Office PowerPoint</Application>
  <PresentationFormat>Široki zaslon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20</cp:revision>
  <dcterms:created xsi:type="dcterms:W3CDTF">2019-03-19T19:34:37Z</dcterms:created>
  <dcterms:modified xsi:type="dcterms:W3CDTF">2020-05-26T09:35:31Z</dcterms:modified>
</cp:coreProperties>
</file>