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85" r:id="rId7"/>
    <p:sldId id="261" r:id="rId8"/>
    <p:sldId id="262" r:id="rId9"/>
    <p:sldId id="263" r:id="rId10"/>
    <p:sldId id="264" r:id="rId11"/>
    <p:sldId id="266" r:id="rId12"/>
    <p:sldId id="276" r:id="rId13"/>
    <p:sldId id="277" r:id="rId14"/>
    <p:sldId id="268" r:id="rId15"/>
    <p:sldId id="269" r:id="rId16"/>
    <p:sldId id="270" r:id="rId17"/>
    <p:sldId id="271" r:id="rId18"/>
    <p:sldId id="272" r:id="rId19"/>
    <p:sldId id="283" r:id="rId20"/>
    <p:sldId id="282" r:id="rId21"/>
    <p:sldId id="281" r:id="rId22"/>
    <p:sldId id="265" r:id="rId23"/>
    <p:sldId id="286" r:id="rId24"/>
    <p:sldId id="284" r:id="rId25"/>
    <p:sldId id="267" r:id="rId26"/>
    <p:sldId id="278" r:id="rId27"/>
    <p:sldId id="279" r:id="rId28"/>
    <p:sldId id="280" r:id="rId29"/>
    <p:sldId id="273" r:id="rId30"/>
    <p:sldId id="274" r:id="rId31"/>
    <p:sldId id="275" r:id="rId3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72" y="3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5320D7A-2FC1-447E-BAB7-7AEC9CEF96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AFA256F-C51A-4E75-89C9-4F020D64D4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7CD4587-CD4B-416B-B519-7B6EDE8CF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6310F-0BFB-4AC6-80DF-9AA6C504598B}" type="datetimeFigureOut">
              <a:rPr lang="hr-HR" smtClean="0"/>
              <a:t>25.10.2021.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AB66D7B-A5A2-4550-9BFC-7126D3173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D48EC28-9607-431C-98F5-966CFF02F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C988-7810-4006-9C47-54ED855A558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38951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15AF425-3439-41C3-A4A8-5105DFD13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38AC0F58-CCE8-4A24-B777-AA9D885B1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D270827-BE9D-4747-BAB6-DAE12511C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6310F-0BFB-4AC6-80DF-9AA6C504598B}" type="datetimeFigureOut">
              <a:rPr lang="hr-HR" smtClean="0"/>
              <a:t>25.10.2021.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7D38D13-F748-4405-AFF5-A383FB1BD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A6045FF-80D9-46F1-BC9C-D6814F2AF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C988-7810-4006-9C47-54ED855A558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27038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F0D0DDA1-CA8F-4FFD-8E2B-77FCE95BB0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14E20982-F947-493D-B1A0-3DBB7165C4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A450224-A1AA-49E5-B71B-3EB5F94B6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6310F-0BFB-4AC6-80DF-9AA6C504598B}" type="datetimeFigureOut">
              <a:rPr lang="hr-HR" smtClean="0"/>
              <a:t>25.10.2021.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4B5803A-1AB2-43DC-A207-70B579905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F07B78B-F87F-438E-AE8D-F83C2EE1D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C988-7810-4006-9C47-54ED855A558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37084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DFAD66A-25DF-4B63-83B6-FFC60EBA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5834BB0-AC21-495E-8926-8DFE911745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52BC757-FB7D-403E-91C2-F05951CF9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6310F-0BFB-4AC6-80DF-9AA6C504598B}" type="datetimeFigureOut">
              <a:rPr lang="hr-HR" smtClean="0"/>
              <a:t>25.10.2021.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5A65D50-383C-4232-8A1D-38DF6C5FB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7A9CC3B-5C7D-4F83-BCCB-CBCBAC04D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C988-7810-4006-9C47-54ED855A558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7380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CB64F9D-6F9A-480A-AC5B-F3E0F9220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3966C44B-32C5-4F28-85AD-7056DA327F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B99BF68-F829-4B18-9FCC-6513C180D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6310F-0BFB-4AC6-80DF-9AA6C504598B}" type="datetimeFigureOut">
              <a:rPr lang="hr-HR" smtClean="0"/>
              <a:t>25.10.2021.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30C800D-725E-401D-81B1-32B2345A5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F539C0D-18D3-4682-AE02-12CFD2989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C988-7810-4006-9C47-54ED855A558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63833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2E119F4-E214-4489-A855-D4EE32924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360FC27-9B5B-45DE-B252-14E4FCFAC0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36E9C685-8C05-4E75-95CB-9077883423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2D281A3C-8064-4E9A-9EF4-403B9530F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6310F-0BFB-4AC6-80DF-9AA6C504598B}" type="datetimeFigureOut">
              <a:rPr lang="hr-HR" smtClean="0"/>
              <a:t>25.10.2021.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C987671D-F953-4A7D-A89F-AB205DEE6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8A4CFD81-D526-400C-ACB0-FCF968A0F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C988-7810-4006-9C47-54ED855A558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51265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33310C0-6A9C-4EF1-B9F1-25E3B7EDC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A0C5C07B-1A51-4358-BC3E-D57664C73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0E08031F-9856-459A-86C0-A069B84607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8F1ECF15-D966-482C-9F93-D12AE3BBEE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94F04E0E-5216-4A34-85C2-EF12693FF0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02234034-2458-45DA-B291-D0CD0715A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6310F-0BFB-4AC6-80DF-9AA6C504598B}" type="datetimeFigureOut">
              <a:rPr lang="hr-HR" smtClean="0"/>
              <a:t>25.10.2021.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1D0D3877-A9BE-4041-88B7-EB287653E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6715B867-B33E-43C8-8FB1-33CC54F6B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C988-7810-4006-9C47-54ED855A558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21373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1031801-46EC-4F51-9DE3-940F03829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CF22C9EE-A064-417F-9358-1C1DDB2B9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6310F-0BFB-4AC6-80DF-9AA6C504598B}" type="datetimeFigureOut">
              <a:rPr lang="hr-HR" smtClean="0"/>
              <a:t>25.10.2021.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1F611B61-1DD2-4CEC-A14E-C561ED3F0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0F5DD8C9-6BFE-47F9-888B-A7214EEB0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C988-7810-4006-9C47-54ED855A558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7459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2D04FD0B-55CB-40A7-8004-BEB3881D2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6310F-0BFB-4AC6-80DF-9AA6C504598B}" type="datetimeFigureOut">
              <a:rPr lang="hr-HR" smtClean="0"/>
              <a:t>25.10.2021.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205E2F4C-C004-4E94-A7CD-C6A520C0A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62EF2AD7-029F-4463-9799-7BCB8FDFB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C988-7810-4006-9C47-54ED855A558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46466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6B5672C-21FC-4B6A-A105-52F7D8904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F808E35-4328-4CDA-86E8-C8E1E6BA4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D92B4B8E-9369-4094-9784-C3D6080643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1CC740F-28EC-458A-9609-B8E87559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6310F-0BFB-4AC6-80DF-9AA6C504598B}" type="datetimeFigureOut">
              <a:rPr lang="hr-HR" smtClean="0"/>
              <a:t>25.10.2021.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F4A220E3-5B2A-43A6-9451-7A3440D39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8C19912-783F-495D-85F5-EC01743A9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C988-7810-4006-9C47-54ED855A558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47667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41352E5-CAE0-4E4D-9708-C78A4A276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FCC28EE7-FCA6-46C4-8CA5-E0D40DA543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A60DF91D-2099-464D-BA33-C5E9BF4674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E0E7CC4C-379E-4CE4-8321-014148956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6310F-0BFB-4AC6-80DF-9AA6C504598B}" type="datetimeFigureOut">
              <a:rPr lang="hr-HR" smtClean="0"/>
              <a:t>25.10.2021.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AD19EDDB-6A43-423E-9A01-5097A454E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8955D78A-F2B6-4D8A-889E-D69F7892C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C988-7810-4006-9C47-54ED855A558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10786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F3551557-51DB-4614-8BC7-95B370FDA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8603AB61-7D8A-4494-8127-4D3884F0A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12D402F-C527-48D4-BEA8-7D2AAF650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6310F-0BFB-4AC6-80DF-9AA6C504598B}" type="datetimeFigureOut">
              <a:rPr lang="hr-HR" smtClean="0"/>
              <a:t>25.10.2021.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86A6F91-CBFE-4598-975A-471C18976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5AB7DA3-4855-40E7-A821-FC68ADE558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FC988-7810-4006-9C47-54ED855A558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29131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704E6C0-CAE4-435F-9139-6878DD10D7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4E35322-180B-4F33-91DC-52C75A669C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38312B8F-12F9-4969-8924-BAADB3813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7129" y="0"/>
            <a:ext cx="5175697" cy="6858000"/>
          </a:xfrm>
          <a:prstGeom prst="rect">
            <a:avLst/>
          </a:prstGeom>
        </p:spPr>
      </p:pic>
      <p:sp>
        <p:nvSpPr>
          <p:cNvPr id="5" name="Elipsa 4">
            <a:extLst>
              <a:ext uri="{FF2B5EF4-FFF2-40B4-BE49-F238E27FC236}">
                <a16:creationId xmlns:a16="http://schemas.microsoft.com/office/drawing/2014/main" id="{F4268F34-29E5-44DD-A5E4-87E85F19B1C9}"/>
              </a:ext>
            </a:extLst>
          </p:cNvPr>
          <p:cNvSpPr/>
          <p:nvPr/>
        </p:nvSpPr>
        <p:spPr>
          <a:xfrm>
            <a:off x="6418555" y="4197320"/>
            <a:ext cx="1216241" cy="435006"/>
          </a:xfrm>
          <a:prstGeom prst="ellipse">
            <a:avLst/>
          </a:prstGeom>
          <a:noFill/>
          <a:ln w="25400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Elipsa 5">
            <a:extLst>
              <a:ext uri="{FF2B5EF4-FFF2-40B4-BE49-F238E27FC236}">
                <a16:creationId xmlns:a16="http://schemas.microsoft.com/office/drawing/2014/main" id="{FFF59DA6-ABE4-481F-AEDB-B506889CB937}"/>
              </a:ext>
            </a:extLst>
          </p:cNvPr>
          <p:cNvSpPr/>
          <p:nvPr/>
        </p:nvSpPr>
        <p:spPr>
          <a:xfrm>
            <a:off x="6294267" y="4677615"/>
            <a:ext cx="1216241" cy="503207"/>
          </a:xfrm>
          <a:prstGeom prst="ellipse">
            <a:avLst/>
          </a:prstGeom>
          <a:noFill/>
          <a:ln w="25400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Elipsa 6">
            <a:extLst>
              <a:ext uri="{FF2B5EF4-FFF2-40B4-BE49-F238E27FC236}">
                <a16:creationId xmlns:a16="http://schemas.microsoft.com/office/drawing/2014/main" id="{7A7C0BDC-2F93-4F47-A4F2-DBCAC66D7A43}"/>
              </a:ext>
            </a:extLst>
          </p:cNvPr>
          <p:cNvSpPr/>
          <p:nvPr/>
        </p:nvSpPr>
        <p:spPr>
          <a:xfrm>
            <a:off x="6365289" y="5226110"/>
            <a:ext cx="1216241" cy="626971"/>
          </a:xfrm>
          <a:prstGeom prst="ellipse">
            <a:avLst/>
          </a:prstGeom>
          <a:noFill/>
          <a:ln w="25400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1949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20084498-4D34-47EF-8EE2-D82139846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016" y="643467"/>
            <a:ext cx="9021967" cy="5571065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117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5DAC93BE-9CFA-44C8-844C-A48BF28661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10" r="1" b="1259"/>
          <a:stretch/>
        </p:blipFill>
        <p:spPr>
          <a:xfrm>
            <a:off x="643467" y="643467"/>
            <a:ext cx="10905066" cy="5571065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579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30B563FC-E5C7-4AE6-ACC8-3924705F7E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228" r="1" b="1"/>
          <a:stretch/>
        </p:blipFill>
        <p:spPr>
          <a:xfrm>
            <a:off x="860361" y="643467"/>
            <a:ext cx="10905066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8B915117-F2CB-4A6B-9CF2-493A0BDC4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587" y="1033163"/>
            <a:ext cx="5938085" cy="265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55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1D1BDC78-49F0-4A08-B092-8BBD3A2CC8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228" r="1" b="1"/>
          <a:stretch/>
        </p:blipFill>
        <p:spPr>
          <a:xfrm>
            <a:off x="643467" y="643467"/>
            <a:ext cx="10905066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2A7D0310-784B-4992-8DD3-C33C8EAF4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949" y="728414"/>
            <a:ext cx="5938085" cy="2651070"/>
          </a:xfrm>
          <a:prstGeom prst="rect">
            <a:avLst/>
          </a:prstGeom>
        </p:spPr>
      </p:pic>
      <p:sp>
        <p:nvSpPr>
          <p:cNvPr id="2" name="Pravokutnik 1">
            <a:hlinkClick r:id="rId4" action="ppaction://hlinksldjump"/>
            <a:extLst>
              <a:ext uri="{FF2B5EF4-FFF2-40B4-BE49-F238E27FC236}">
                <a16:creationId xmlns:a16="http://schemas.microsoft.com/office/drawing/2014/main" id="{65E745B2-7558-447F-AF89-C7C99EC865AE}"/>
              </a:ext>
            </a:extLst>
          </p:cNvPr>
          <p:cNvSpPr/>
          <p:nvPr/>
        </p:nvSpPr>
        <p:spPr>
          <a:xfrm>
            <a:off x="4403324" y="3524435"/>
            <a:ext cx="3932808" cy="417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85903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D60A5DAE-A295-47BD-AFFD-38AAB349EC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61" r="1" b="1"/>
          <a:stretch/>
        </p:blipFill>
        <p:spPr>
          <a:xfrm>
            <a:off x="643467" y="643467"/>
            <a:ext cx="10905066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ravokutnik 1">
            <a:hlinkClick r:id="rId3" action="ppaction://hlinksldjump"/>
            <a:extLst>
              <a:ext uri="{FF2B5EF4-FFF2-40B4-BE49-F238E27FC236}">
                <a16:creationId xmlns:a16="http://schemas.microsoft.com/office/drawing/2014/main" id="{F4B554A6-DD0A-46E0-BFE4-84E7D646FE7D}"/>
              </a:ext>
            </a:extLst>
          </p:cNvPr>
          <p:cNvSpPr/>
          <p:nvPr/>
        </p:nvSpPr>
        <p:spPr>
          <a:xfrm>
            <a:off x="2166151" y="1201175"/>
            <a:ext cx="2166152" cy="7430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519119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>
            <a:hlinkClick r:id="rId2" action="ppaction://hlinksldjump"/>
            <a:extLst>
              <a:ext uri="{FF2B5EF4-FFF2-40B4-BE49-F238E27FC236}">
                <a16:creationId xmlns:a16="http://schemas.microsoft.com/office/drawing/2014/main" id="{FB752861-746C-4CED-8114-E4E39A6C0F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090" r="1" b="3404"/>
          <a:stretch/>
        </p:blipFill>
        <p:spPr>
          <a:xfrm>
            <a:off x="1013880" y="551757"/>
            <a:ext cx="10905066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ravokutnik 10">
            <a:extLst>
              <a:ext uri="{FF2B5EF4-FFF2-40B4-BE49-F238E27FC236}">
                <a16:creationId xmlns:a16="http://schemas.microsoft.com/office/drawing/2014/main" id="{24BF2222-F5E3-41F3-974F-F52A767337AA}"/>
              </a:ext>
            </a:extLst>
          </p:cNvPr>
          <p:cNvSpPr/>
          <p:nvPr/>
        </p:nvSpPr>
        <p:spPr>
          <a:xfrm>
            <a:off x="6260169" y="2094793"/>
            <a:ext cx="2166152" cy="7430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95323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4EDA6A8E-0086-4D89-87C9-CD99C03E8F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757" r="1" b="1"/>
          <a:stretch/>
        </p:blipFill>
        <p:spPr>
          <a:xfrm>
            <a:off x="643467" y="643467"/>
            <a:ext cx="10905066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ravokutnik 10">
            <a:hlinkClick r:id="rId3" action="ppaction://hlinksldjump"/>
            <a:extLst>
              <a:ext uri="{FF2B5EF4-FFF2-40B4-BE49-F238E27FC236}">
                <a16:creationId xmlns:a16="http://schemas.microsoft.com/office/drawing/2014/main" id="{D079DB4A-302C-44E9-9E61-75AD6306145E}"/>
              </a:ext>
            </a:extLst>
          </p:cNvPr>
          <p:cNvSpPr/>
          <p:nvPr/>
        </p:nvSpPr>
        <p:spPr>
          <a:xfrm>
            <a:off x="8793596" y="1179779"/>
            <a:ext cx="2166152" cy="7430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57914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342D8DF5-2526-4AC4-B746-7EB80C6474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668" r="1" b="2827"/>
          <a:stretch/>
        </p:blipFill>
        <p:spPr>
          <a:xfrm>
            <a:off x="643467" y="643467"/>
            <a:ext cx="10905066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882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EE0650D5-1D43-4608-9E70-6018684E5F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48" r="1" b="11640"/>
          <a:stretch/>
        </p:blipFill>
        <p:spPr>
          <a:xfrm>
            <a:off x="643467" y="643467"/>
            <a:ext cx="10905066" cy="5571065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9577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 descr="Slika na kojoj se prikazuje tekst&#10;&#10;Opis je automatski generiran">
            <a:extLst>
              <a:ext uri="{FF2B5EF4-FFF2-40B4-BE49-F238E27FC236}">
                <a16:creationId xmlns:a16="http://schemas.microsoft.com/office/drawing/2014/main" id="{CD4FF89F-94E2-4A82-81EA-42D9CEDB8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021" y="643467"/>
            <a:ext cx="9323958" cy="5571065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ravokutnik 2">
            <a:extLst>
              <a:ext uri="{FF2B5EF4-FFF2-40B4-BE49-F238E27FC236}">
                <a16:creationId xmlns:a16="http://schemas.microsoft.com/office/drawing/2014/main" id="{1AFBE751-41AD-4134-B156-04D250FE6B0E}"/>
              </a:ext>
            </a:extLst>
          </p:cNvPr>
          <p:cNvSpPr/>
          <p:nvPr/>
        </p:nvSpPr>
        <p:spPr>
          <a:xfrm>
            <a:off x="5971733" y="880672"/>
            <a:ext cx="41133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>
                <a:latin typeface="Segoe Print" panose="02000600000000000000" pitchFamily="2" charset="0"/>
              </a:rPr>
              <a:t>"Što oko ne vidje, i uho ne ču, i u srce čovječje ne uđe, to pripravi Bog onima koji ga ljube. „</a:t>
            </a:r>
          </a:p>
          <a:p>
            <a:r>
              <a:rPr lang="hr-HR" dirty="0">
                <a:latin typeface="Segoe Print" panose="02000600000000000000" pitchFamily="2" charset="0"/>
              </a:rPr>
              <a:t>			1 Kor 2,9</a:t>
            </a:r>
          </a:p>
        </p:txBody>
      </p:sp>
      <p:sp>
        <p:nvSpPr>
          <p:cNvPr id="11" name="Pravokutnik 10">
            <a:hlinkClick r:id="rId3" action="ppaction://hlinksldjump"/>
            <a:extLst>
              <a:ext uri="{FF2B5EF4-FFF2-40B4-BE49-F238E27FC236}">
                <a16:creationId xmlns:a16="http://schemas.microsoft.com/office/drawing/2014/main" id="{C463651A-8979-4570-9CD7-DC57D37E6E63}"/>
              </a:ext>
            </a:extLst>
          </p:cNvPr>
          <p:cNvSpPr/>
          <p:nvPr/>
        </p:nvSpPr>
        <p:spPr>
          <a:xfrm>
            <a:off x="10047167" y="6080219"/>
            <a:ext cx="2166152" cy="7430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27176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16706ADF-29D8-450C-8F38-678B74A1E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8120"/>
            <a:ext cx="12115800" cy="1344803"/>
          </a:xfrm>
          <a:prstGeom prst="rect">
            <a:avLst/>
          </a:prstGeom>
        </p:spPr>
      </p:pic>
      <p:pic>
        <p:nvPicPr>
          <p:cNvPr id="6" name="Slika 5" descr="Slika na kojoj se prikazuje objekt, osvijetljeno, stol, sjedenje&#10;&#10;Opis je automatski generiran">
            <a:extLst>
              <a:ext uri="{FF2B5EF4-FFF2-40B4-BE49-F238E27FC236}">
                <a16:creationId xmlns:a16="http://schemas.microsoft.com/office/drawing/2014/main" id="{1D112E13-3804-470F-B13B-5D3A683988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486" y="3206427"/>
            <a:ext cx="2231136" cy="165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4628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B119CF29-2734-477E-8ECD-3E5073D13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329" y="643467"/>
            <a:ext cx="10765342" cy="5571065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ravokutnik 9">
            <a:hlinkClick r:id="rId3" action="ppaction://hlinksldjump"/>
            <a:extLst>
              <a:ext uri="{FF2B5EF4-FFF2-40B4-BE49-F238E27FC236}">
                <a16:creationId xmlns:a16="http://schemas.microsoft.com/office/drawing/2014/main" id="{08BD1AB5-89E0-4D9D-874D-04852666AF60}"/>
              </a:ext>
            </a:extLst>
          </p:cNvPr>
          <p:cNvSpPr/>
          <p:nvPr/>
        </p:nvSpPr>
        <p:spPr>
          <a:xfrm>
            <a:off x="10025848" y="5973722"/>
            <a:ext cx="2166152" cy="7430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775645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 descr="Slika na kojoj se prikazuje voda, ljudi&#10;&#10;Opis je automatski generiran">
            <a:extLst>
              <a:ext uri="{FF2B5EF4-FFF2-40B4-BE49-F238E27FC236}">
                <a16:creationId xmlns:a16="http://schemas.microsoft.com/office/drawing/2014/main" id="{48303EFD-534E-4D3F-A903-39DD7BC501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35" r="1" b="1"/>
          <a:stretch/>
        </p:blipFill>
        <p:spPr>
          <a:xfrm>
            <a:off x="273054" y="836285"/>
            <a:ext cx="10905066" cy="5571065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ravokutnik 2">
            <a:extLst>
              <a:ext uri="{FF2B5EF4-FFF2-40B4-BE49-F238E27FC236}">
                <a16:creationId xmlns:a16="http://schemas.microsoft.com/office/drawing/2014/main" id="{29143841-3E2A-43CF-AB74-0F1AE1790F70}"/>
              </a:ext>
            </a:extLst>
          </p:cNvPr>
          <p:cNvSpPr/>
          <p:nvPr/>
        </p:nvSpPr>
        <p:spPr>
          <a:xfrm>
            <a:off x="273054" y="905253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2800" dirty="0"/>
              <a:t>Umrijeti u smrtnom grijehu, a da se čovjek za nj nije pokajao i prihvatio milosrdnu ljubav Božju znači, po svojem slobodnom izboru, ostati zauvijek odijeljen od Boga. </a:t>
            </a:r>
          </a:p>
        </p:txBody>
      </p:sp>
      <p:sp>
        <p:nvSpPr>
          <p:cNvPr id="12" name="Pravokutnik 11">
            <a:hlinkClick r:id="rId3" action="ppaction://hlinksldjump"/>
            <a:extLst>
              <a:ext uri="{FF2B5EF4-FFF2-40B4-BE49-F238E27FC236}">
                <a16:creationId xmlns:a16="http://schemas.microsoft.com/office/drawing/2014/main" id="{1A535222-0B9D-4B8E-B4F4-AE05B9539EB9}"/>
              </a:ext>
            </a:extLst>
          </p:cNvPr>
          <p:cNvSpPr/>
          <p:nvPr/>
        </p:nvSpPr>
        <p:spPr>
          <a:xfrm>
            <a:off x="10004024" y="6081625"/>
            <a:ext cx="2166152" cy="7430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778561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F038FC4B-29DD-429B-B5B3-5DCE892BDF7D}"/>
              </a:ext>
            </a:extLst>
          </p:cNvPr>
          <p:cNvSpPr txBox="1"/>
          <p:nvPr/>
        </p:nvSpPr>
        <p:spPr>
          <a:xfrm>
            <a:off x="0" y="1164134"/>
            <a:ext cx="1219199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latin typeface="Segoe Print" panose="02000600000000000000" pitchFamily="2" charset="0"/>
              </a:rPr>
              <a:t>-Što je smrt?</a:t>
            </a:r>
          </a:p>
          <a:p>
            <a:endParaRPr lang="hr-HR" sz="2800" dirty="0">
              <a:latin typeface="Segoe Print" panose="02000600000000000000" pitchFamily="2" charset="0"/>
            </a:endParaRPr>
          </a:p>
          <a:p>
            <a:r>
              <a:rPr lang="hr-HR" sz="2800" dirty="0">
                <a:latin typeface="Segoe Print" panose="02000600000000000000" pitchFamily="2" charset="0"/>
              </a:rPr>
              <a:t>	-kraj zemaljskog života</a:t>
            </a:r>
          </a:p>
          <a:p>
            <a:r>
              <a:rPr lang="hr-HR" sz="2800" dirty="0">
                <a:latin typeface="Segoe Print" panose="02000600000000000000" pitchFamily="2" charset="0"/>
              </a:rPr>
              <a:t>	</a:t>
            </a:r>
          </a:p>
          <a:p>
            <a:r>
              <a:rPr lang="hr-HR" sz="2800" dirty="0">
                <a:latin typeface="Segoe Print" panose="02000600000000000000" pitchFamily="2" charset="0"/>
              </a:rPr>
              <a:t>	-prelazak u život vječni (za vjernike)</a:t>
            </a:r>
          </a:p>
          <a:p>
            <a:endParaRPr lang="hr-HR" sz="2800" dirty="0">
              <a:latin typeface="Segoe Print" panose="02000600000000000000" pitchFamily="2" charset="0"/>
            </a:endParaRPr>
          </a:p>
          <a:p>
            <a:r>
              <a:rPr lang="hr-HR" sz="2800" dirty="0">
                <a:latin typeface="Segoe Print" panose="02000600000000000000" pitchFamily="2" charset="0"/>
              </a:rPr>
              <a:t>	-dijeljenje duše od tijela</a:t>
            </a:r>
          </a:p>
          <a:p>
            <a:endParaRPr lang="hr-HR" sz="2800" dirty="0">
              <a:latin typeface="Segoe Print" panose="02000600000000000000" pitchFamily="2" charset="0"/>
            </a:endParaRPr>
          </a:p>
          <a:p>
            <a:r>
              <a:rPr lang="hr-HR" sz="2800" dirty="0">
                <a:latin typeface="Segoe Print" panose="02000600000000000000" pitchFamily="2" charset="0"/>
              </a:rPr>
              <a:t>	-tijelo je raspadljivo, a duša besmrtna</a:t>
            </a:r>
          </a:p>
          <a:p>
            <a:endParaRPr lang="hr-HR" sz="2800" dirty="0">
              <a:latin typeface="Segoe Print" panose="02000600000000000000" pitchFamily="2" charset="0"/>
            </a:endParaRPr>
          </a:p>
          <a:p>
            <a:r>
              <a:rPr lang="hr-HR" sz="2800" dirty="0">
                <a:latin typeface="Segoe Print" panose="02000600000000000000" pitchFamily="2" charset="0"/>
              </a:rPr>
              <a:t>	-osobni susret s Bogom</a:t>
            </a:r>
          </a:p>
          <a:p>
            <a:endParaRPr lang="hr-HR" sz="2800" dirty="0">
              <a:latin typeface="Segoe Print" panose="02000600000000000000" pitchFamily="2" charset="0"/>
            </a:endParaRPr>
          </a:p>
          <a:p>
            <a:r>
              <a:rPr lang="hr-HR" sz="2800" dirty="0">
                <a:latin typeface="Segoe Print" panose="02000600000000000000" pitchFamily="2" charset="0"/>
              </a:rPr>
              <a:t>	-trenutak otkrivanja konačne istine o našem životu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0CD75015-A23D-40B0-9632-598A7E276FE0}"/>
              </a:ext>
            </a:extLst>
          </p:cNvPr>
          <p:cNvSpPr txBox="1"/>
          <p:nvPr/>
        </p:nvSpPr>
        <p:spPr>
          <a:xfrm>
            <a:off x="0" y="0"/>
            <a:ext cx="121904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b="1" dirty="0">
                <a:latin typeface="Segoe Print" panose="02000600000000000000" pitchFamily="2" charset="0"/>
              </a:rPr>
              <a:t>STVORENI ZA VJEČNOST</a:t>
            </a:r>
          </a:p>
          <a:p>
            <a:r>
              <a:rPr lang="hr-HR" sz="2800" b="1" dirty="0">
                <a:latin typeface="Segoe Print" panose="02000600000000000000" pitchFamily="2" charset="0"/>
              </a:rPr>
              <a:t>Tajna smrti i vječni život</a:t>
            </a:r>
          </a:p>
        </p:txBody>
      </p:sp>
    </p:spTree>
    <p:extLst>
      <p:ext uri="{BB962C8B-B14F-4D97-AF65-F5344CB8AC3E}">
        <p14:creationId xmlns:p14="http://schemas.microsoft.com/office/powerpoint/2010/main" val="7226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/>
          <p:cNvSpPr txBox="1"/>
          <p:nvPr/>
        </p:nvSpPr>
        <p:spPr>
          <a:xfrm>
            <a:off x="-88776" y="2712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>
                <a:latin typeface="Segoe Print" panose="02000600000000000000" pitchFamily="2" charset="0"/>
              </a:rPr>
              <a:t>Vječni život</a:t>
            </a:r>
          </a:p>
        </p:txBody>
      </p:sp>
      <p:sp>
        <p:nvSpPr>
          <p:cNvPr id="6" name="TekstniOkvir 5"/>
          <p:cNvSpPr txBox="1"/>
          <p:nvPr/>
        </p:nvSpPr>
        <p:spPr>
          <a:xfrm>
            <a:off x="0" y="1184856"/>
            <a:ext cx="1622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latin typeface="Segoe Print" panose="02000600000000000000" pitchFamily="2" charset="0"/>
              </a:rPr>
              <a:t>-pakao</a:t>
            </a:r>
          </a:p>
        </p:txBody>
      </p:sp>
      <p:sp>
        <p:nvSpPr>
          <p:cNvPr id="7" name="TekstniOkvir 6"/>
          <p:cNvSpPr txBox="1"/>
          <p:nvPr/>
        </p:nvSpPr>
        <p:spPr>
          <a:xfrm>
            <a:off x="1414529" y="1206191"/>
            <a:ext cx="9362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latin typeface="Segoe Print" panose="02000600000000000000" pitchFamily="2" charset="0"/>
              </a:rPr>
              <a:t>-stanje vječne odijeljenosti od Boga</a:t>
            </a:r>
          </a:p>
        </p:txBody>
      </p:sp>
      <p:sp>
        <p:nvSpPr>
          <p:cNvPr id="8" name="TekstniOkvir 7"/>
          <p:cNvSpPr txBox="1"/>
          <p:nvPr/>
        </p:nvSpPr>
        <p:spPr>
          <a:xfrm>
            <a:off x="0" y="2150772"/>
            <a:ext cx="978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latin typeface="Segoe Print" panose="02000600000000000000" pitchFamily="2" charset="0"/>
              </a:rPr>
              <a:t>-raj</a:t>
            </a:r>
          </a:p>
        </p:txBody>
      </p:sp>
      <p:sp>
        <p:nvSpPr>
          <p:cNvPr id="9" name="TekstniOkvir 8"/>
          <p:cNvSpPr txBox="1"/>
          <p:nvPr/>
        </p:nvSpPr>
        <p:spPr>
          <a:xfrm>
            <a:off x="811369" y="2162581"/>
            <a:ext cx="104061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latin typeface="Segoe Print" panose="02000600000000000000" pitchFamily="2" charset="0"/>
              </a:rPr>
              <a:t>-biti u potpunom zajedništvu s Bogom</a:t>
            </a:r>
          </a:p>
          <a:p>
            <a:r>
              <a:rPr lang="hr-HR" sz="2800" dirty="0">
                <a:latin typeface="Segoe Print" panose="02000600000000000000" pitchFamily="2" charset="0"/>
              </a:rPr>
              <a:t>-stanje beskrajne sreće, konačni susret s Bogom</a:t>
            </a:r>
          </a:p>
        </p:txBody>
      </p:sp>
      <p:sp>
        <p:nvSpPr>
          <p:cNvPr id="10" name="TekstniOkvir 9"/>
          <p:cNvSpPr txBox="1"/>
          <p:nvPr/>
        </p:nvSpPr>
        <p:spPr>
          <a:xfrm>
            <a:off x="0" y="3947601"/>
            <a:ext cx="2949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latin typeface="Segoe Print" panose="02000600000000000000" pitchFamily="2" charset="0"/>
              </a:rPr>
              <a:t>-čistilište</a:t>
            </a:r>
          </a:p>
        </p:txBody>
      </p:sp>
      <p:sp>
        <p:nvSpPr>
          <p:cNvPr id="11" name="TekstniOkvir 10"/>
          <p:cNvSpPr txBox="1"/>
          <p:nvPr/>
        </p:nvSpPr>
        <p:spPr>
          <a:xfrm>
            <a:off x="1761404" y="3947601"/>
            <a:ext cx="100197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latin typeface="Segoe Print" panose="02000600000000000000" pitchFamily="2" charset="0"/>
              </a:rPr>
              <a:t>-vrijeme čišćenja duša pokojnika</a:t>
            </a:r>
          </a:p>
          <a:p>
            <a:r>
              <a:rPr lang="hr-HR" sz="2800" dirty="0">
                <a:latin typeface="Segoe Print" panose="02000600000000000000" pitchFamily="2" charset="0"/>
              </a:rPr>
              <a:t>-međurazdoblje između posebnog suda i posljednjeg suda</a:t>
            </a:r>
          </a:p>
        </p:txBody>
      </p:sp>
    </p:spTree>
    <p:extLst>
      <p:ext uri="{BB962C8B-B14F-4D97-AF65-F5344CB8AC3E}">
        <p14:creationId xmlns:p14="http://schemas.microsoft.com/office/powerpoint/2010/main" val="131001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rvatska – raj za umirovljenike – Moje Vrijeme">
            <a:extLst>
              <a:ext uri="{FF2B5EF4-FFF2-40B4-BE49-F238E27FC236}">
                <a16:creationId xmlns:a16="http://schemas.microsoft.com/office/drawing/2014/main" id="{0742C864-B7A9-4E98-98D0-50727C6E8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Fra Bonaventura Duda ''Hoću li i ja u raj''">
            <a:hlinkClick r:id="" action="ppaction://media"/>
            <a:extLst>
              <a:ext uri="{FF2B5EF4-FFF2-40B4-BE49-F238E27FC236}">
                <a16:creationId xmlns:a16="http://schemas.microsoft.com/office/drawing/2014/main" id="{99E12386-1E61-4D9D-9376-20B8B17C3A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82507" y="59277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12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Život poslije života poslije smrti">
            <a:hlinkClick r:id="" action="ppaction://media"/>
            <a:extLst>
              <a:ext uri="{FF2B5EF4-FFF2-40B4-BE49-F238E27FC236}">
                <a16:creationId xmlns:a16="http://schemas.microsoft.com/office/drawing/2014/main" id="{F770E60E-BFB7-4CAC-AB39-E2AD0BD717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2" y="643467"/>
            <a:ext cx="9904116" cy="5571065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81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 descr="Slika na kojoj se prikazuje tekst&#10;&#10;Opis je automatski generiran">
            <a:extLst>
              <a:ext uri="{FF2B5EF4-FFF2-40B4-BE49-F238E27FC236}">
                <a16:creationId xmlns:a16="http://schemas.microsoft.com/office/drawing/2014/main" id="{2F007C9F-D148-4D2A-A944-F631BA70D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621" y="643467"/>
            <a:ext cx="6814758" cy="5571065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ravokutnik 2">
            <a:hlinkClick r:id="rId3" action="ppaction://hlinksldjump"/>
            <a:extLst>
              <a:ext uri="{FF2B5EF4-FFF2-40B4-BE49-F238E27FC236}">
                <a16:creationId xmlns:a16="http://schemas.microsoft.com/office/drawing/2014/main" id="{7967F362-D0B7-47C4-B6DB-5BA1F9C5A601}"/>
              </a:ext>
            </a:extLst>
          </p:cNvPr>
          <p:cNvSpPr/>
          <p:nvPr/>
        </p:nvSpPr>
        <p:spPr>
          <a:xfrm>
            <a:off x="9503379" y="6115501"/>
            <a:ext cx="2602030" cy="742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142912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94FCB66A-B2D8-4B0B-A3BF-7A2906D16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854" y="643467"/>
            <a:ext cx="9860292" cy="5571065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8761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65A0B88C-D8B4-4925-B54E-758F65B71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541" y="643467"/>
            <a:ext cx="8670918" cy="5571065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1938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78203F3-B07A-40DF-BAF2-60A8F5B289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901CB1D-6CB0-4436-8AB2-D3E5B176BB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F503F50-ED9A-4B0F-8A48-FCEC65D31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50" y="685800"/>
            <a:ext cx="86487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25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4663C1EC-345E-4ACD-AC78-A92B162D1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138936"/>
            <a:ext cx="10905066" cy="458012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238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5B8962A7-0D97-482F-8663-4C6D97212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312" y="709612"/>
            <a:ext cx="8715375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691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5DB2A2A9-0B8B-41E3-AE4F-931D54C13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887" y="647700"/>
            <a:ext cx="8658225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148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6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10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Freeform: Shape 12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14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0228268F-F242-4EFF-88CA-C75488DC2F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06" r="1" b="5038"/>
          <a:stretch/>
        </p:blipFill>
        <p:spPr>
          <a:xfrm>
            <a:off x="643467" y="643467"/>
            <a:ext cx="10905066" cy="5571065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449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 descr="Slika na kojoj se prikazuje staro, stol, tkanina, stajanje&#10;&#10;Opis je automatski generiran">
            <a:extLst>
              <a:ext uri="{FF2B5EF4-FFF2-40B4-BE49-F238E27FC236}">
                <a16:creationId xmlns:a16="http://schemas.microsoft.com/office/drawing/2014/main" id="{D2D554B6-2796-42BB-B7DE-5B1C3507DC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8" r="5886" b="-1"/>
          <a:stretch/>
        </p:blipFill>
        <p:spPr>
          <a:xfrm>
            <a:off x="643467" y="643467"/>
            <a:ext cx="10905066" cy="5571065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085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58F353C6-59E0-4328-9650-E209BC97F5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85" r="3046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2DC5497B-C1D0-423E-9D3F-5794C200E2BC}"/>
              </a:ext>
            </a:extLst>
          </p:cNvPr>
          <p:cNvSpPr txBox="1"/>
          <p:nvPr/>
        </p:nvSpPr>
        <p:spPr>
          <a:xfrm>
            <a:off x="0" y="238125"/>
            <a:ext cx="121904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b="1" dirty="0">
                <a:solidFill>
                  <a:schemeClr val="bg1"/>
                </a:solidFill>
                <a:latin typeface="Segoe Print" panose="02000600000000000000" pitchFamily="2" charset="0"/>
              </a:rPr>
              <a:t>STVORENI ZA VJEČNOST</a:t>
            </a:r>
          </a:p>
          <a:p>
            <a:endParaRPr lang="hr-HR" sz="3600" b="1" dirty="0">
              <a:solidFill>
                <a:schemeClr val="bg1"/>
              </a:solidFill>
              <a:latin typeface="Segoe Print" panose="02000600000000000000" pitchFamily="2" charset="0"/>
            </a:endParaRPr>
          </a:p>
          <a:p>
            <a:r>
              <a:rPr lang="hr-HR" sz="3200" dirty="0">
                <a:solidFill>
                  <a:schemeClr val="bg1"/>
                </a:solidFill>
                <a:latin typeface="Segoe Print" panose="02000600000000000000" pitchFamily="2" charset="0"/>
              </a:rPr>
              <a:t>Tajna smrti i vječni život</a:t>
            </a:r>
          </a:p>
        </p:txBody>
      </p:sp>
    </p:spTree>
    <p:extLst>
      <p:ext uri="{BB962C8B-B14F-4D97-AF65-F5344CB8AC3E}">
        <p14:creationId xmlns:p14="http://schemas.microsoft.com/office/powerpoint/2010/main" val="34143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76C6B992-37D4-474E-B2EF-8145E00ED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814" y="687620"/>
            <a:ext cx="9208371" cy="5571065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9D2C1DE0-44FD-48B8-AE57-67916A096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48" y="4544185"/>
            <a:ext cx="3733801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91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7C8E2099-E747-40D1-8471-ABE781E5E1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55" r="1" b="1"/>
          <a:stretch/>
        </p:blipFill>
        <p:spPr>
          <a:xfrm>
            <a:off x="643467" y="643467"/>
            <a:ext cx="10905066" cy="5571065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230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310E5B60-C040-4807-8EC0-56A34173AF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412" r="1" b="1"/>
          <a:stretch/>
        </p:blipFill>
        <p:spPr>
          <a:xfrm>
            <a:off x="643467" y="643467"/>
            <a:ext cx="10905066" cy="5571065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62621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174</Words>
  <Application>Microsoft Office PowerPoint</Application>
  <PresentationFormat>Široki zaslon</PresentationFormat>
  <Paragraphs>30</Paragraphs>
  <Slides>31</Slides>
  <Notes>0</Notes>
  <HiddenSlides>0</HiddenSlides>
  <MMClips>2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Segoe Print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Josip Jelušić</dc:creator>
  <cp:lastModifiedBy>Josip Jelušić</cp:lastModifiedBy>
  <cp:revision>5</cp:revision>
  <dcterms:created xsi:type="dcterms:W3CDTF">2021-10-23T05:41:05Z</dcterms:created>
  <dcterms:modified xsi:type="dcterms:W3CDTF">2021-10-25T07:31:06Z</dcterms:modified>
</cp:coreProperties>
</file>