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7" r:id="rId2"/>
    <p:sldId id="268" r:id="rId3"/>
    <p:sldId id="259" r:id="rId4"/>
    <p:sldId id="260" r:id="rId5"/>
    <p:sldId id="270" r:id="rId6"/>
    <p:sldId id="279" r:id="rId7"/>
    <p:sldId id="271" r:id="rId8"/>
    <p:sldId id="265" r:id="rId9"/>
    <p:sldId id="274" r:id="rId10"/>
    <p:sldId id="275" r:id="rId11"/>
    <p:sldId id="276" r:id="rId12"/>
    <p:sldId id="277" r:id="rId13"/>
    <p:sldId id="278" r:id="rId14"/>
  </p:sldIdLst>
  <p:sldSz cx="9144000" cy="6858000" type="screen4x3"/>
  <p:notesSz cx="6858000" cy="9945688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A3"/>
    <a:srgbClr val="7F7F7F"/>
    <a:srgbClr val="000000"/>
    <a:srgbClr val="D9D9C9"/>
    <a:srgbClr val="B8ACAE"/>
    <a:srgbClr val="D4BDA4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91C41-8DD9-4CBE-984F-F87F5C550B50}" type="datetimeFigureOut">
              <a:rPr lang="sr-Latn-CS" smtClean="0"/>
              <a:t>4.2.2021.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2BB84-BDD3-46BE-B2DD-4BCC7D7E4B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7611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3F399-8CC8-4B0C-A717-39DFFDC5ABC8}" type="datetimeFigureOut">
              <a:rPr lang="sr-Latn-CS" smtClean="0"/>
              <a:pPr/>
              <a:t>4.2.2021.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E4264-6634-4851-9C28-D9404168713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0061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E4264-6634-4851-9C28-D9404168713D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E4264-6634-4851-9C28-D9404168713D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7662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32DA-A5F7-4066-826A-6533177AE1C4}" type="datetimeFigureOut">
              <a:rPr lang="sr-Latn-CS" smtClean="0"/>
              <a:pPr/>
              <a:t>4.2.2021.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5A9E-7095-4CDF-A4AB-0A109318BA6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32DA-A5F7-4066-826A-6533177AE1C4}" type="datetimeFigureOut">
              <a:rPr lang="sr-Latn-CS" smtClean="0"/>
              <a:pPr/>
              <a:t>4.2.2021.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5A9E-7095-4CDF-A4AB-0A109318BA6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32DA-A5F7-4066-826A-6533177AE1C4}" type="datetimeFigureOut">
              <a:rPr lang="sr-Latn-CS" smtClean="0"/>
              <a:pPr/>
              <a:t>4.2.2021.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5A9E-7095-4CDF-A4AB-0A109318BA6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32DA-A5F7-4066-826A-6533177AE1C4}" type="datetimeFigureOut">
              <a:rPr lang="sr-Latn-CS" smtClean="0"/>
              <a:pPr/>
              <a:t>4.2.2021.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5A9E-7095-4CDF-A4AB-0A109318BA6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32DA-A5F7-4066-826A-6533177AE1C4}" type="datetimeFigureOut">
              <a:rPr lang="sr-Latn-CS" smtClean="0"/>
              <a:pPr/>
              <a:t>4.2.2021.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5A9E-7095-4CDF-A4AB-0A109318BA6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32DA-A5F7-4066-826A-6533177AE1C4}" type="datetimeFigureOut">
              <a:rPr lang="sr-Latn-CS" smtClean="0"/>
              <a:pPr/>
              <a:t>4.2.2021.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5A9E-7095-4CDF-A4AB-0A109318BA6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32DA-A5F7-4066-826A-6533177AE1C4}" type="datetimeFigureOut">
              <a:rPr lang="sr-Latn-CS" smtClean="0"/>
              <a:pPr/>
              <a:t>4.2.2021.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5A9E-7095-4CDF-A4AB-0A109318BA6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32DA-A5F7-4066-826A-6533177AE1C4}" type="datetimeFigureOut">
              <a:rPr lang="sr-Latn-CS" smtClean="0"/>
              <a:pPr/>
              <a:t>4.2.2021.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5A9E-7095-4CDF-A4AB-0A109318BA6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32DA-A5F7-4066-826A-6533177AE1C4}" type="datetimeFigureOut">
              <a:rPr lang="sr-Latn-CS" smtClean="0"/>
              <a:pPr/>
              <a:t>4.2.2021.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5A9E-7095-4CDF-A4AB-0A109318BA6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32DA-A5F7-4066-826A-6533177AE1C4}" type="datetimeFigureOut">
              <a:rPr lang="sr-Latn-CS" smtClean="0"/>
              <a:pPr/>
              <a:t>4.2.2021.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5A9E-7095-4CDF-A4AB-0A109318BA6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32DA-A5F7-4066-826A-6533177AE1C4}" type="datetimeFigureOut">
              <a:rPr lang="sr-Latn-CS" smtClean="0"/>
              <a:pPr/>
              <a:t>4.2.2021.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5A9E-7095-4CDF-A4AB-0A109318BA6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DEA3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D32DA-A5F7-4066-826A-6533177AE1C4}" type="datetimeFigureOut">
              <a:rPr lang="sr-Latn-CS" smtClean="0"/>
              <a:pPr/>
              <a:t>4.2.2021.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05A9E-7095-4CDF-A4AB-0A109318BA6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86874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928670"/>
            <a:ext cx="7500990" cy="4643470"/>
          </a:xfrm>
          <a:solidFill>
            <a:srgbClr val="FFFFCC">
              <a:alpha val="69804"/>
            </a:srgbClr>
          </a:solidFill>
        </p:spPr>
        <p:txBody>
          <a:bodyPr/>
          <a:lstStyle/>
          <a:p>
            <a:r>
              <a:rPr lang="hr-HR" b="1" dirty="0">
                <a:solidFill>
                  <a:schemeClr val="accent2">
                    <a:lumMod val="75000"/>
                  </a:schemeClr>
                </a:solidFill>
              </a:rPr>
              <a:t>Društveni i vjerski život Hrvata u srednjem vijeku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5984" y="6357958"/>
            <a:ext cx="464347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4F1AD4EA-1095-4091-BE43-B14C19F41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23D98A18-48C4-4DD8-B158-4A670A409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509120"/>
            <a:ext cx="8496944" cy="149163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4EE841BA-2C06-48AC-AEEB-EE18CD372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354659"/>
            <a:ext cx="4104456" cy="215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4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0E54A64B-AA72-402E-B50E-840C8A191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0FD7419B-88EE-420A-BE6E-85A26AC61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615572"/>
            <a:ext cx="8496944" cy="1354484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AB3A9C53-AB66-4FAC-828D-5750476C1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3119437"/>
            <a:ext cx="1440160" cy="152682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BCB1582-A851-4FB1-999E-3248633B99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3117317"/>
            <a:ext cx="1440160" cy="152682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34666F9-3095-4A7A-BA77-E078D2F99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3176585"/>
            <a:ext cx="1440160" cy="152682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9B35E01F-3BDD-41B3-A9FD-3E07C2951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8422" y="3187298"/>
            <a:ext cx="1440160" cy="1526829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02D271D-DB4E-4820-9C49-D50C6823D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360" y="3187297"/>
            <a:ext cx="1224136" cy="152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8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5CFDB24-AAFD-400D-8DBC-37D2965AA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B92AA5A-59FE-4ED2-97F1-33460E97E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268760"/>
            <a:ext cx="3390900" cy="94297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8E69EA3-2F61-4A8A-91A8-07FD2039E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4646266"/>
            <a:ext cx="8496944" cy="1354484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F6CB4A3C-5F2C-4D62-B998-80566621EE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608" y="2313682"/>
            <a:ext cx="3457575" cy="1547366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7B4A8C51-BAB5-4EFC-B2CA-0F7334C76915}"/>
              </a:ext>
            </a:extLst>
          </p:cNvPr>
          <p:cNvSpPr txBox="1"/>
          <p:nvPr/>
        </p:nvSpPr>
        <p:spPr>
          <a:xfrm>
            <a:off x="611560" y="2506564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Zbog čega Hrvati nose naslov „</a:t>
            </a:r>
            <a:r>
              <a:rPr lang="hr-HR" sz="2000" dirty="0" err="1"/>
              <a:t>predziće</a:t>
            </a:r>
            <a:r>
              <a:rPr lang="hr-HR" sz="2000" dirty="0"/>
              <a:t> kršćanstva”?</a:t>
            </a:r>
          </a:p>
        </p:txBody>
      </p:sp>
    </p:spTree>
    <p:extLst>
      <p:ext uri="{BB962C8B-B14F-4D97-AF65-F5344CB8AC3E}">
        <p14:creationId xmlns:p14="http://schemas.microsoft.com/office/powerpoint/2010/main" val="3765391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28F08EBA-D450-4B0D-B97A-672FC0FFC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8485D750-F03F-4F09-A0D1-50ED9DA53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4221088"/>
            <a:ext cx="2609850" cy="3810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56EDD94C-EBF1-46E1-9982-11E5993ED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4646266"/>
            <a:ext cx="8676456" cy="135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349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86874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501122" cy="857256"/>
          </a:xfrm>
          <a:solidFill>
            <a:srgbClr val="FFFFCC">
              <a:alpha val="69804"/>
            </a:srgbClr>
          </a:solidFill>
        </p:spPr>
        <p:txBody>
          <a:bodyPr>
            <a:noAutofit/>
          </a:bodyPr>
          <a:lstStyle/>
          <a:p>
            <a:r>
              <a:rPr lang="hr-HR" sz="2800" b="1" dirty="0">
                <a:solidFill>
                  <a:schemeClr val="accent2">
                    <a:lumMod val="75000"/>
                  </a:schemeClr>
                </a:solidFill>
              </a:rPr>
              <a:t>Društveni i vjerski život Hrvata u srednjem vijeku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5984" y="6357958"/>
            <a:ext cx="4643470" cy="50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7158" y="1357298"/>
            <a:ext cx="8501122" cy="4786346"/>
          </a:xfrm>
          <a:prstGeom prst="rect">
            <a:avLst/>
          </a:prstGeom>
          <a:solidFill>
            <a:srgbClr val="FFFFCC">
              <a:alpha val="83137"/>
            </a:srgb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Proces pokrštavanja je dovršen</a:t>
            </a:r>
            <a:r>
              <a:rPr kumimoji="0" lang="hr-HR" sz="280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 9. st.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800" baseline="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Međutim,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pokršteni hrvatski </a:t>
            </a:r>
            <a:r>
              <a:rPr lang="hr-HR" sz="28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narod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je sada </a:t>
            </a:r>
            <a:r>
              <a:rPr lang="hr-HR" sz="28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trebao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svoj </a:t>
            </a:r>
            <a:r>
              <a:rPr lang="hr-HR" sz="28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život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, djelovanje i ponašanje </a:t>
            </a:r>
            <a:r>
              <a:rPr lang="hr-HR" sz="28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uskladiti s evanđeljem 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 parvilima Isusa Krista.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1" i="0" u="sng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Kakav je život srednjevjekovnog čovjeka?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r-HR" sz="28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većina stanovništva je neobrazovana živi na selu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r-HR" sz="28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 priprostim životom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plemstvo </a:t>
            </a:r>
            <a:r>
              <a:rPr kumimoji="0" lang="hr-HR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živi znatno</a:t>
            </a:r>
            <a:r>
              <a:rPr kumimoji="0" lang="hr-HR" sz="280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r-HR" sz="2800" b="1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bolje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sz="2800" b="1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Crkva je imala sve važniju ulogu u životu pojedinca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hr-HR" sz="2800" b="1" i="0" u="none" strike="noStrike" kern="1200" cap="none" spc="0" normalizeH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hr-HR" sz="2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2508" y="214290"/>
            <a:ext cx="889901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Vertical Scroll 3"/>
          <p:cNvSpPr/>
          <p:nvPr/>
        </p:nvSpPr>
        <p:spPr>
          <a:xfrm>
            <a:off x="214282" y="500042"/>
            <a:ext cx="2000264" cy="1143008"/>
          </a:xfrm>
          <a:prstGeom prst="verticalScroll">
            <a:avLst/>
          </a:prstGeom>
          <a:solidFill>
            <a:srgbClr val="FFDE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solidFill>
                  <a:schemeClr val="accent2">
                    <a:lumMod val="75000"/>
                  </a:schemeClr>
                </a:solidFill>
              </a:rPr>
              <a:t>Papa Grgur VII.</a:t>
            </a:r>
          </a:p>
          <a:p>
            <a:pPr algn="ctr"/>
            <a:r>
              <a:rPr lang="hr-HR" sz="2400" dirty="0">
                <a:solidFill>
                  <a:schemeClr val="accent2">
                    <a:lumMod val="75000"/>
                  </a:schemeClr>
                </a:solidFill>
              </a:rPr>
              <a:t>11.st.</a:t>
            </a:r>
          </a:p>
        </p:txBody>
      </p:sp>
      <p:sp>
        <p:nvSpPr>
          <p:cNvPr id="7" name="Horizontal Scroll 6"/>
          <p:cNvSpPr/>
          <p:nvPr/>
        </p:nvSpPr>
        <p:spPr>
          <a:xfrm>
            <a:off x="500034" y="4429132"/>
            <a:ext cx="8286808" cy="2428868"/>
          </a:xfrm>
          <a:prstGeom prst="horizontalScroll">
            <a:avLst/>
          </a:prstGeom>
          <a:solidFill>
            <a:srgbClr val="FFDE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solidFill>
                  <a:schemeClr val="accent2">
                    <a:lumMod val="75000"/>
                  </a:schemeClr>
                </a:solidFill>
              </a:rPr>
              <a:t>* Grgurovska reforma:</a:t>
            </a:r>
          </a:p>
          <a:p>
            <a:pPr algn="ctr">
              <a:buFontTx/>
              <a:buChar char="-"/>
            </a:pPr>
            <a:r>
              <a:rPr lang="hr-HR" sz="2400" b="1" dirty="0">
                <a:solidFill>
                  <a:schemeClr val="accent2">
                    <a:lumMod val="75000"/>
                  </a:schemeClr>
                </a:solidFill>
              </a:rPr>
              <a:t> neovisnost Crkve od države</a:t>
            </a:r>
          </a:p>
          <a:p>
            <a:pPr algn="ctr">
              <a:buFontTx/>
              <a:buChar char="-"/>
            </a:pPr>
            <a:r>
              <a:rPr lang="hr-HR" sz="2400" b="1" dirty="0">
                <a:solidFill>
                  <a:schemeClr val="accent2">
                    <a:lumMod val="75000"/>
                  </a:schemeClr>
                </a:solidFill>
              </a:rPr>
              <a:t>protiv simonije....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accent6">
                <a:lumMod val="60000"/>
                <a:lumOff val="4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874495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Horizontal Scroll 4"/>
          <p:cNvSpPr/>
          <p:nvPr/>
        </p:nvSpPr>
        <p:spPr>
          <a:xfrm>
            <a:off x="214282" y="0"/>
            <a:ext cx="8786874" cy="2428868"/>
          </a:xfrm>
          <a:prstGeom prst="horizontalScroll">
            <a:avLst/>
          </a:prstGeom>
          <a:solidFill>
            <a:srgbClr val="FFDEA3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solidFill>
                  <a:schemeClr val="accent2">
                    <a:lumMod val="75000"/>
                  </a:schemeClr>
                </a:solidFill>
              </a:rPr>
              <a:t>8. listopada </a:t>
            </a:r>
            <a:r>
              <a:rPr lang="hr-HR" sz="2400" b="1" dirty="0">
                <a:solidFill>
                  <a:schemeClr val="accent2">
                    <a:lumMod val="75000"/>
                  </a:schemeClr>
                </a:solidFill>
              </a:rPr>
              <a:t>1075. na kraljevsko prijestolje dolazi kralj </a:t>
            </a:r>
          </a:p>
          <a:p>
            <a:pPr algn="ctr"/>
            <a:r>
              <a:rPr lang="hr-HR" sz="2400" b="1" dirty="0">
                <a:solidFill>
                  <a:schemeClr val="accent2">
                    <a:lumMod val="75000"/>
                  </a:schemeClr>
                </a:solidFill>
              </a:rPr>
              <a:t>Hrvatske i Dalmacije DMITAR ZVONIMIR</a:t>
            </a:r>
            <a:br>
              <a:rPr lang="hr-HR" sz="2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hr-HR" sz="2400" b="1" dirty="0">
                <a:solidFill>
                  <a:schemeClr val="accent2">
                    <a:lumMod val="75000"/>
                  </a:schemeClr>
                </a:solidFill>
              </a:rPr>
              <a:t>- papu Grgura VII. bira za saveznika </a:t>
            </a:r>
            <a:br>
              <a:rPr lang="hr-HR" sz="2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hr-HR" sz="2400" b="1" dirty="0">
                <a:solidFill>
                  <a:schemeClr val="accent2">
                    <a:lumMod val="75000"/>
                  </a:schemeClr>
                </a:solidFill>
              </a:rPr>
              <a:t>- zaklinje se na vjernost apostolskoj stolici</a:t>
            </a:r>
          </a:p>
          <a:p>
            <a:pPr algn="ctr"/>
            <a:endParaRPr lang="hr-H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14348" y="2214554"/>
            <a:ext cx="1500198" cy="71438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DEA3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Scroll 4"/>
          <p:cNvSpPr/>
          <p:nvPr/>
        </p:nvSpPr>
        <p:spPr>
          <a:xfrm>
            <a:off x="0" y="214290"/>
            <a:ext cx="4572000" cy="6643710"/>
          </a:xfrm>
          <a:prstGeom prst="verticalScroll">
            <a:avLst>
              <a:gd name="adj" fmla="val 2639"/>
            </a:avLst>
          </a:prstGeom>
          <a:solidFill>
            <a:srgbClr val="FFDEA3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u="sng" dirty="0">
                <a:solidFill>
                  <a:schemeClr val="accent2">
                    <a:lumMod val="75000"/>
                  </a:schemeClr>
                </a:solidFill>
              </a:rPr>
              <a:t>ZVONIMIROVA ZAVJERNICA</a:t>
            </a:r>
          </a:p>
          <a:p>
            <a:pPr algn="ctr"/>
            <a:endParaRPr lang="hr-HR" sz="2400" b="1" u="sng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hr-HR" sz="2400" b="1" dirty="0">
                <a:solidFill>
                  <a:schemeClr val="accent2">
                    <a:lumMod val="75000"/>
                  </a:schemeClr>
                </a:solidFill>
              </a:rPr>
              <a:t>* Provoditi će grgurovsku obnovu u Hrvatskoj</a:t>
            </a:r>
          </a:p>
          <a:p>
            <a:pPr algn="ctr"/>
            <a:r>
              <a:rPr lang="hr-HR" sz="2400" b="1" dirty="0">
                <a:solidFill>
                  <a:schemeClr val="accent2">
                    <a:lumMod val="75000"/>
                  </a:schemeClr>
                </a:solidFill>
              </a:rPr>
              <a:t>* Promicati pravdu i štiti dostojanstvo svakog čovjeka</a:t>
            </a:r>
          </a:p>
          <a:p>
            <a:pPr algn="ctr">
              <a:buFont typeface="Arial" charset="0"/>
              <a:buChar char="•"/>
            </a:pPr>
            <a:r>
              <a:rPr lang="hr-HR" sz="2400" b="1" dirty="0">
                <a:solidFill>
                  <a:schemeClr val="accent2">
                    <a:lumMod val="75000"/>
                  </a:schemeClr>
                </a:solidFill>
              </a:rPr>
              <a:t>Boriti se protiv ropstva i trgovine ljudima</a:t>
            </a:r>
          </a:p>
          <a:p>
            <a:pPr algn="ctr">
              <a:buFont typeface="Arial" charset="0"/>
              <a:buChar char="•"/>
            </a:pPr>
            <a:r>
              <a:rPr lang="hr-HR" sz="2400" b="1" dirty="0">
                <a:solidFill>
                  <a:schemeClr val="accent2">
                    <a:lumMod val="75000"/>
                  </a:schemeClr>
                </a:solidFill>
              </a:rPr>
              <a:t>Brinuti o siromašnima i nezaštićenima</a:t>
            </a:r>
          </a:p>
          <a:p>
            <a:pPr algn="ctr">
              <a:buFont typeface="Arial" charset="0"/>
              <a:buChar char="•"/>
            </a:pPr>
            <a:r>
              <a:rPr lang="hr-HR" sz="2400" b="1" dirty="0">
                <a:solidFill>
                  <a:schemeClr val="accent2">
                    <a:lumMod val="75000"/>
                  </a:schemeClr>
                </a:solidFill>
              </a:rPr>
              <a:t>Očuvati dostojanstvo kršćanske ženidbe i vrijednost braka</a:t>
            </a:r>
          </a:p>
          <a:p>
            <a:pPr algn="ctr"/>
            <a:r>
              <a:rPr lang="hr-HR" sz="2400" b="1" dirty="0">
                <a:solidFill>
                  <a:schemeClr val="accent2">
                    <a:lumMod val="75000"/>
                  </a:schemeClr>
                </a:solidFill>
              </a:rPr>
              <a:t>* Braniti prava Crkve, paziti da biskupi i svećenici žive po crkvenim zakonima.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3357908-33B4-44B4-B3DF-5A556AEC3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Slikovni rezultat za zvonimirova zavjernica">
            <a:extLst>
              <a:ext uri="{FF2B5EF4-FFF2-40B4-BE49-F238E27FC236}">
                <a16:creationId xmlns:a16="http://schemas.microsoft.com/office/drawing/2014/main" id="{6A964C08-2D9B-45DC-AEA9-24907B00F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9717"/>
            <a:ext cx="4510153" cy="601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C4D89A6-D225-44EF-BA1D-C5B9FE40F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5704623" cy="362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6D6C2798-694A-463F-89F9-EE2C52651714}"/>
              </a:ext>
            </a:extLst>
          </p:cNvPr>
          <p:cNvSpPr txBox="1"/>
          <p:nvPr/>
        </p:nvSpPr>
        <p:spPr>
          <a:xfrm>
            <a:off x="0" y="4293096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+mj-lt"/>
              </a:rPr>
              <a:t>-kralj Zvonimir nazvan „</a:t>
            </a:r>
            <a:r>
              <a:rPr lang="hr-HR" sz="2400" b="1" dirty="0">
                <a:latin typeface="+mj-lt"/>
              </a:rPr>
              <a:t>svetim i dobrim kraljem</a:t>
            </a:r>
            <a:r>
              <a:rPr lang="hr-HR" sz="2400" dirty="0">
                <a:latin typeface="+mj-lt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0029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Content Placeholder 5"/>
          <p:cNvGrpSpPr>
            <a:grpSpLocks noGrp="1"/>
          </p:cNvGrpSpPr>
          <p:nvPr/>
        </p:nvGrpSpPr>
        <p:grpSpPr>
          <a:xfrm>
            <a:off x="214282" y="142852"/>
            <a:ext cx="8786874" cy="6572296"/>
            <a:chOff x="1214414" y="1285860"/>
            <a:chExt cx="7125638" cy="428628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14414" y="1285860"/>
              <a:ext cx="7125638" cy="42862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Oval 7"/>
            <p:cNvSpPr/>
            <p:nvPr/>
          </p:nvSpPr>
          <p:spPr>
            <a:xfrm>
              <a:off x="1643042" y="1571612"/>
              <a:ext cx="1214446" cy="5715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04" cy="714356"/>
          </a:xfrm>
          <a:solidFill>
            <a:srgbClr val="FFDEA3"/>
          </a:solidFill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chemeClr val="accent2">
                    <a:lumMod val="75000"/>
                  </a:schemeClr>
                </a:solidFill>
              </a:rPr>
              <a:t>BRATOVŠTINE – udruge vjernika laika</a:t>
            </a:r>
          </a:p>
        </p:txBody>
      </p:sp>
      <p:sp>
        <p:nvSpPr>
          <p:cNvPr id="9" name="Horizontal Scroll 8"/>
          <p:cNvSpPr/>
          <p:nvPr/>
        </p:nvSpPr>
        <p:spPr>
          <a:xfrm>
            <a:off x="142844" y="476672"/>
            <a:ext cx="8929718" cy="3429024"/>
          </a:xfrm>
          <a:prstGeom prst="horizontalScroll">
            <a:avLst>
              <a:gd name="adj" fmla="val 4846"/>
            </a:avLst>
          </a:prstGeom>
          <a:solidFill>
            <a:srgbClr val="FFDEA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hr-HR" sz="2400" b="1" dirty="0">
                <a:solidFill>
                  <a:schemeClr val="accent2">
                    <a:lumMod val="75000"/>
                  </a:schemeClr>
                </a:solidFill>
              </a:rPr>
              <a:t>Vjerski i moralni život članova,</a:t>
            </a:r>
          </a:p>
          <a:p>
            <a:pPr>
              <a:buFontTx/>
              <a:buChar char="-"/>
            </a:pPr>
            <a:r>
              <a:rPr lang="hr-HR" sz="2400" b="1" dirty="0">
                <a:solidFill>
                  <a:schemeClr val="accent2">
                    <a:lumMod val="75000"/>
                  </a:schemeClr>
                </a:solidFill>
              </a:rPr>
              <a:t>Organizatori života u župi, šire pučku pobožnost i pučko crkveno pjevanje, pomagale ožalošćenima nakon smrti najbližih, </a:t>
            </a:r>
          </a:p>
          <a:p>
            <a:pPr>
              <a:buFontTx/>
              <a:buChar char="-"/>
            </a:pPr>
            <a:r>
              <a:rPr lang="hr-HR" sz="2400" b="1" dirty="0">
                <a:solidFill>
                  <a:schemeClr val="accent2">
                    <a:lumMod val="75000"/>
                  </a:schemeClr>
                </a:solidFill>
              </a:rPr>
              <a:t>Zalagale se za gospodarski, kulturni i politički napredak...</a:t>
            </a:r>
          </a:p>
          <a:p>
            <a:pPr>
              <a:buFontTx/>
              <a:buChar char="-"/>
            </a:pPr>
            <a:r>
              <a:rPr lang="hr-HR" sz="2400" b="1" dirty="0">
                <a:solidFill>
                  <a:schemeClr val="accent2">
                    <a:lumMod val="75000"/>
                  </a:schemeClr>
                </a:solidFill>
              </a:rPr>
              <a:t>Borile se protiv prijevare, i krađe,</a:t>
            </a:r>
          </a:p>
          <a:p>
            <a:pPr>
              <a:buFontTx/>
              <a:buChar char="-"/>
            </a:pPr>
            <a:r>
              <a:rPr lang="hr-HR" sz="2400" b="1" dirty="0">
                <a:solidFill>
                  <a:schemeClr val="accent2">
                    <a:lumMod val="75000"/>
                  </a:schemeClr>
                </a:solidFill>
              </a:rPr>
              <a:t>Skrbile za bolesne, siromašne, ranjene i zaroljene,</a:t>
            </a:r>
          </a:p>
          <a:p>
            <a:r>
              <a:rPr lang="hr-HR" sz="2400" b="1" dirty="0">
                <a:solidFill>
                  <a:schemeClr val="accent2">
                    <a:lumMod val="75000"/>
                  </a:schemeClr>
                </a:solidFill>
              </a:rPr>
              <a:t>-Staleška udruženja</a:t>
            </a:r>
          </a:p>
          <a:p>
            <a:pPr>
              <a:buFontTx/>
              <a:buChar char="-"/>
            </a:pPr>
            <a:r>
              <a:rPr lang="hr-HR" sz="2400" b="1" dirty="0">
                <a:solidFill>
                  <a:schemeClr val="accent2">
                    <a:lumMod val="75000"/>
                  </a:schemeClr>
                </a:solidFill>
              </a:rPr>
              <a:t>Očuvale hrvatski jezik i hrvatsku nacionalnu svijest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05221" y="214290"/>
            <a:ext cx="5238779" cy="3429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Horizontal Scroll 5"/>
          <p:cNvSpPr/>
          <p:nvPr/>
        </p:nvSpPr>
        <p:spPr>
          <a:xfrm>
            <a:off x="0" y="0"/>
            <a:ext cx="3857652" cy="1857364"/>
          </a:xfrm>
          <a:prstGeom prst="horizontalScroll">
            <a:avLst/>
          </a:prstGeom>
          <a:solidFill>
            <a:srgbClr val="FFDE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u="sng" dirty="0">
                <a:solidFill>
                  <a:schemeClr val="accent2">
                    <a:lumMod val="75000"/>
                  </a:schemeClr>
                </a:solidFill>
              </a:rPr>
              <a:t>BISKUPIJE - 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</a:rPr>
              <a:t>SREDIŠTA CRKVENOG I DRUŠTVENOG ŽIVOTA</a:t>
            </a:r>
            <a:endParaRPr lang="hr-H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4286248" y="3429000"/>
            <a:ext cx="4714876" cy="3429000"/>
          </a:xfrm>
          <a:prstGeom prst="horizontalScroll">
            <a:avLst/>
          </a:prstGeom>
          <a:solidFill>
            <a:srgbClr val="FFDE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AutoNum type="arabicPeriod" startAt="928"/>
            </a:pPr>
            <a:r>
              <a:rPr lang="hr-HR" sz="2400" b="1" dirty="0">
                <a:solidFill>
                  <a:schemeClr val="accent2">
                    <a:lumMod val="75000"/>
                  </a:schemeClr>
                </a:solidFill>
              </a:rPr>
              <a:t>Splitska nadbiskupija</a:t>
            </a:r>
          </a:p>
          <a:p>
            <a:pPr marL="514350" indent="-514350" algn="ctr"/>
            <a:r>
              <a:rPr lang="hr-HR" sz="2400" dirty="0">
                <a:solidFill>
                  <a:schemeClr val="accent2">
                    <a:lumMod val="75000"/>
                  </a:schemeClr>
                </a:solidFill>
              </a:rPr>
              <a:t>dobiva prvenstvo</a:t>
            </a:r>
          </a:p>
          <a:p>
            <a:pPr algn="ctr"/>
            <a:r>
              <a:rPr lang="hr-HR" sz="2400" dirty="0">
                <a:solidFill>
                  <a:schemeClr val="accent2">
                    <a:lumMod val="75000"/>
                  </a:schemeClr>
                </a:solidFill>
              </a:rPr>
              <a:t>     -splitski nadbiskup “primas Dalmacije i cijele Hrvatske” </a:t>
            </a:r>
          </a:p>
          <a:p>
            <a:pPr marL="514350" indent="-514350" algn="ctr"/>
            <a:r>
              <a:rPr lang="hr-HR" sz="2400" b="1" dirty="0">
                <a:solidFill>
                  <a:schemeClr val="accent2">
                    <a:lumMod val="75000"/>
                  </a:schemeClr>
                </a:solidFill>
              </a:rPr>
              <a:t>-1094. Zagrebačka biskupija</a:t>
            </a:r>
          </a:p>
          <a:p>
            <a:pPr marL="514350" indent="-514350" algn="ctr"/>
            <a:r>
              <a:rPr lang="hr-HR" sz="2400" dirty="0">
                <a:solidFill>
                  <a:schemeClr val="accent2">
                    <a:lumMod val="75000"/>
                  </a:schemeClr>
                </a:solidFill>
              </a:rPr>
              <a:t>-kralj Ladislav, mađarska crkvena uprava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02"/>
            <a:ext cx="4267207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D6EA3B49-5759-4541-8B30-D39E7B7D9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7F227362-0E19-420E-BF37-9D56C1327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5157192"/>
            <a:ext cx="5400600" cy="84355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BB1DC02C-0F2C-4F55-B7B9-9B1E85F52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5733256"/>
            <a:ext cx="8676456" cy="26749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9D28524-F0A5-4B1E-AD25-292D09A9C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354659"/>
            <a:ext cx="5688632" cy="61912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8DD36FA5-2ADB-4E5E-AFF0-139EE4F55E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3023991"/>
            <a:ext cx="5688632" cy="86022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FCCBCEE-F906-410A-A95D-B8CCFA0C33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3901271"/>
            <a:ext cx="5688632" cy="125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87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304</Words>
  <Application>Microsoft Office PowerPoint</Application>
  <PresentationFormat>Prikaz na zaslonu (4:3)</PresentationFormat>
  <Paragraphs>42</Paragraphs>
  <Slides>13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Društveni i vjerski život Hrvata u srednjem vijeku</vt:lpstr>
      <vt:lpstr>Društveni i vjerski život Hrvata u srednjem vijeku</vt:lpstr>
      <vt:lpstr>PowerPoint prezentacija</vt:lpstr>
      <vt:lpstr>PowerPoint prezentacija</vt:lpstr>
      <vt:lpstr>PowerPoint prezentacija</vt:lpstr>
      <vt:lpstr>PowerPoint prezentacija</vt:lpstr>
      <vt:lpstr>BRATOVŠTINE – udruge vjernika laika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Anima</dc:creator>
  <cp:lastModifiedBy>JOSIP JELUŠIĆ</cp:lastModifiedBy>
  <cp:revision>38</cp:revision>
  <dcterms:created xsi:type="dcterms:W3CDTF">2012-01-22T14:13:57Z</dcterms:created>
  <dcterms:modified xsi:type="dcterms:W3CDTF">2021-02-04T06:37:11Z</dcterms:modified>
</cp:coreProperties>
</file>