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5715000" type="screen16x10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-1134" y="-96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66800" y="2857500"/>
            <a:ext cx="4419600" cy="1270000"/>
          </a:xfrm>
        </p:spPr>
        <p:txBody>
          <a:bodyPr vert="horz"/>
          <a:lstStyle>
            <a:lvl1pPr>
              <a:defRPr sz="48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05000" y="4445000"/>
            <a:ext cx="4114800" cy="4445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0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0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715000" y="190500"/>
            <a:ext cx="1828800" cy="5461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90500"/>
            <a:ext cx="5334000" cy="5461000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500"/>
            <a:ext cx="838200" cy="54610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lang="en-US" sz="28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" charset="0"/>
              </a:defRPr>
            </a:lvl1pPr>
            <a:lvl2pPr>
              <a:defRPr sz="2400">
                <a:solidFill>
                  <a:schemeClr val="accent3">
                    <a:lumMod val="20000"/>
                    <a:lumOff val="80000"/>
                  </a:schemeClr>
                </a:solidFill>
              </a:defRPr>
            </a:lvl2pPr>
            <a:lvl3pPr>
              <a:defRPr sz="2000">
                <a:solidFill>
                  <a:schemeClr val="accent3">
                    <a:lumMod val="20000"/>
                    <a:lumOff val="80000"/>
                  </a:schemeClr>
                </a:solidFill>
              </a:defRPr>
            </a:lvl3pPr>
            <a:lvl4pPr>
              <a:defRPr sz="1800">
                <a:solidFill>
                  <a:schemeClr val="accent3">
                    <a:lumMod val="20000"/>
                    <a:lumOff val="80000"/>
                  </a:schemeClr>
                </a:solidFill>
              </a:defRPr>
            </a:lvl4pPr>
            <a:lvl5pPr>
              <a:defRPr sz="1800">
                <a:solidFill>
                  <a:schemeClr val="accent3">
                    <a:lumMod val="20000"/>
                    <a:lumOff val="80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500"/>
            <a:ext cx="838200" cy="54610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lang="en-US" sz="2800" dirty="0" smtClean="0">
                <a:solidFill>
                  <a:schemeClr val="tx1"/>
                </a:solidFill>
                <a:latin typeface="Arial" charset="0"/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841500"/>
            <a:ext cx="7772400" cy="1135063"/>
          </a:xfr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571500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90500"/>
            <a:ext cx="762000" cy="54610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254000"/>
            <a:ext cx="2933700" cy="5207000"/>
          </a:xfrm>
        </p:spPr>
        <p:txBody>
          <a:bodyPr/>
          <a:lstStyle>
            <a:lvl1pPr>
              <a:defRPr sz="2800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  <a:lvl2pPr>
              <a:defRPr sz="2400">
                <a:solidFill>
                  <a:schemeClr val="accent3">
                    <a:lumMod val="20000"/>
                    <a:lumOff val="80000"/>
                  </a:schemeClr>
                </a:solidFill>
              </a:defRPr>
            </a:lvl2pPr>
            <a:lvl3pPr>
              <a:defRPr sz="2000">
                <a:solidFill>
                  <a:schemeClr val="accent3">
                    <a:lumMod val="20000"/>
                    <a:lumOff val="80000"/>
                  </a:schemeClr>
                </a:solidFill>
              </a:defRPr>
            </a:lvl3pPr>
            <a:lvl4pPr>
              <a:defRPr sz="1800">
                <a:solidFill>
                  <a:schemeClr val="accent3">
                    <a:lumMod val="20000"/>
                    <a:lumOff val="80000"/>
                  </a:schemeClr>
                </a:solidFill>
              </a:defRPr>
            </a:lvl4pPr>
            <a:lvl5pPr>
              <a:defRPr sz="1800">
                <a:solidFill>
                  <a:schemeClr val="accent3">
                    <a:lumMod val="20000"/>
                    <a:lumOff val="8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254000"/>
            <a:ext cx="2933700" cy="5207000"/>
          </a:xfrm>
        </p:spPr>
        <p:txBody>
          <a:bodyPr/>
          <a:lstStyle>
            <a:lvl1pPr>
              <a:defRPr sz="2800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  <a:lvl2pPr>
              <a:defRPr sz="2400">
                <a:solidFill>
                  <a:schemeClr val="accent3">
                    <a:lumMod val="20000"/>
                    <a:lumOff val="80000"/>
                  </a:schemeClr>
                </a:solidFill>
              </a:defRPr>
            </a:lvl2pPr>
            <a:lvl3pPr>
              <a:defRPr sz="2000">
                <a:solidFill>
                  <a:schemeClr val="accent3">
                    <a:lumMod val="20000"/>
                    <a:lumOff val="80000"/>
                  </a:schemeClr>
                </a:solidFill>
              </a:defRPr>
            </a:lvl3pPr>
            <a:lvl4pPr>
              <a:defRPr sz="1800">
                <a:solidFill>
                  <a:schemeClr val="accent3">
                    <a:lumMod val="20000"/>
                    <a:lumOff val="80000"/>
                  </a:schemeClr>
                </a:solidFill>
              </a:defRPr>
            </a:lvl4pPr>
            <a:lvl5pPr>
              <a:defRPr sz="1800">
                <a:solidFill>
                  <a:schemeClr val="accent3">
                    <a:lumMod val="20000"/>
                    <a:lumOff val="8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28865"/>
            <a:ext cx="6705600" cy="952500"/>
          </a:xfrm>
        </p:spPr>
        <p:txBody>
          <a:bodyPr vert="horz"/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1279261"/>
            <a:ext cx="33543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1812396"/>
            <a:ext cx="3354388" cy="3292740"/>
          </a:xfrm>
        </p:spPr>
        <p:txBody>
          <a:bodyPr/>
          <a:lstStyle>
            <a:lvl1pPr>
              <a:defRPr sz="2400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  <a:lvl2pPr>
              <a:defRPr sz="2000">
                <a:solidFill>
                  <a:schemeClr val="accent3">
                    <a:lumMod val="20000"/>
                    <a:lumOff val="80000"/>
                  </a:schemeClr>
                </a:solidFill>
              </a:defRPr>
            </a:lvl2pPr>
            <a:lvl3pPr>
              <a:defRPr sz="1800">
                <a:solidFill>
                  <a:schemeClr val="accent3">
                    <a:lumMod val="20000"/>
                    <a:lumOff val="80000"/>
                  </a:schemeClr>
                </a:solidFill>
              </a:defRPr>
            </a:lvl3pPr>
            <a:lvl4pPr>
              <a:defRPr sz="1600">
                <a:solidFill>
                  <a:schemeClr val="accent3">
                    <a:lumMod val="20000"/>
                    <a:lumOff val="80000"/>
                  </a:schemeClr>
                </a:solidFill>
              </a:defRPr>
            </a:lvl4pPr>
            <a:lvl5pPr>
              <a:defRPr sz="1600">
                <a:solidFill>
                  <a:schemeClr val="accent3">
                    <a:lumMod val="20000"/>
                    <a:lumOff val="8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1" y="1279261"/>
            <a:ext cx="3276600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1" y="1778000"/>
            <a:ext cx="3203575" cy="3292740"/>
          </a:xfrm>
        </p:spPr>
        <p:txBody>
          <a:bodyPr/>
          <a:lstStyle>
            <a:lvl1pPr>
              <a:defRPr sz="2400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  <a:lvl2pPr>
              <a:defRPr sz="2000">
                <a:solidFill>
                  <a:schemeClr val="accent3">
                    <a:lumMod val="20000"/>
                    <a:lumOff val="80000"/>
                  </a:schemeClr>
                </a:solidFill>
              </a:defRPr>
            </a:lvl2pPr>
            <a:lvl3pPr>
              <a:defRPr sz="1800">
                <a:solidFill>
                  <a:schemeClr val="accent3">
                    <a:lumMod val="20000"/>
                    <a:lumOff val="80000"/>
                  </a:schemeClr>
                </a:solidFill>
              </a:defRPr>
            </a:lvl3pPr>
            <a:lvl4pPr>
              <a:defRPr sz="1600">
                <a:solidFill>
                  <a:schemeClr val="accent3">
                    <a:lumMod val="20000"/>
                    <a:lumOff val="80000"/>
                  </a:schemeClr>
                </a:solidFill>
              </a:defRPr>
            </a:lvl4pPr>
            <a:lvl5pPr>
              <a:defRPr sz="1600">
                <a:solidFill>
                  <a:schemeClr val="accent3">
                    <a:lumMod val="20000"/>
                    <a:lumOff val="8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1" y="227542"/>
            <a:ext cx="2322513" cy="968375"/>
          </a:xfr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4197350" cy="4877594"/>
          </a:xfrm>
        </p:spPr>
        <p:txBody>
          <a:bodyPr/>
          <a:lstStyle>
            <a:lvl1pPr>
              <a:defRPr sz="3200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  <a:lvl2pPr>
              <a:defRPr sz="2800">
                <a:solidFill>
                  <a:schemeClr val="accent3">
                    <a:lumMod val="20000"/>
                    <a:lumOff val="80000"/>
                  </a:schemeClr>
                </a:solidFill>
              </a:defRPr>
            </a:lvl2pPr>
            <a:lvl3pPr>
              <a:defRPr sz="2400">
                <a:solidFill>
                  <a:schemeClr val="accent3">
                    <a:lumMod val="20000"/>
                    <a:lumOff val="80000"/>
                  </a:schemeClr>
                </a:solidFill>
              </a:defRPr>
            </a:lvl3pPr>
            <a:lvl4pPr>
              <a:defRPr sz="2000">
                <a:solidFill>
                  <a:schemeClr val="accent3">
                    <a:lumMod val="20000"/>
                    <a:lumOff val="80000"/>
                  </a:schemeClr>
                </a:solidFill>
              </a:defRPr>
            </a:lvl4pPr>
            <a:lvl5pPr>
              <a:defRPr sz="2000">
                <a:solidFill>
                  <a:schemeClr val="accent3">
                    <a:lumMod val="20000"/>
                    <a:lumOff val="8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1" y="1195917"/>
            <a:ext cx="23225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90500"/>
            <a:ext cx="990600" cy="546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Your Topic Goes Here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0" y="254000"/>
            <a:ext cx="6019800" cy="520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Your Subtopics Go Here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54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5400">
          <a:solidFill>
            <a:srgbClr val="5E1D10"/>
          </a:solidFill>
          <a:latin typeface="Impact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5400">
          <a:solidFill>
            <a:srgbClr val="5E1D10"/>
          </a:solidFill>
          <a:latin typeface="Impact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5400">
          <a:solidFill>
            <a:srgbClr val="5E1D10"/>
          </a:solidFill>
          <a:latin typeface="Impact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5400">
          <a:solidFill>
            <a:srgbClr val="5E1D10"/>
          </a:solidFill>
          <a:latin typeface="Impact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5400">
          <a:solidFill>
            <a:srgbClr val="5E1D10"/>
          </a:solidFill>
          <a:latin typeface="Impac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5400">
          <a:solidFill>
            <a:srgbClr val="5E1D10"/>
          </a:solidFill>
          <a:latin typeface="Impac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5400">
          <a:solidFill>
            <a:srgbClr val="5E1D10"/>
          </a:solidFill>
          <a:latin typeface="Impac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5400">
          <a:solidFill>
            <a:srgbClr val="5E1D10"/>
          </a:solidFill>
          <a:latin typeface="Impact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accent3">
              <a:lumMod val="20000"/>
              <a:lumOff val="80000"/>
            </a:schemeClr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8596" y="1131082"/>
            <a:ext cx="5500726" cy="2996418"/>
          </a:xfrm>
        </p:spPr>
        <p:txBody>
          <a:bodyPr/>
          <a:lstStyle/>
          <a:p>
            <a:r>
              <a:rPr lang="hr-HR" sz="7200" dirty="0" smtClean="0"/>
              <a:t>PROŠAO JE ZEMLJOM ČINEĆI DOBRO</a:t>
            </a:r>
            <a:endParaRPr lang="hr-HR" sz="7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034" y="4445000"/>
            <a:ext cx="5519766" cy="91283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hr-HR" sz="2900" i="1" dirty="0" smtClean="0">
                <a:solidFill>
                  <a:schemeClr val="tx1"/>
                </a:solidFill>
              </a:rPr>
              <a:t>Isusovo propovijedanje,  Isusov odnos prema ljudima</a:t>
            </a:r>
            <a:endParaRPr lang="hr-HR" sz="29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dirty="0" smtClean="0">
                <a:solidFill>
                  <a:schemeClr val="tx1"/>
                </a:solidFill>
              </a:rPr>
              <a:t>Isus se druži s grešnicima</a:t>
            </a:r>
            <a:endParaRPr lang="hr-HR" sz="36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2976" y="119043"/>
            <a:ext cx="6715172" cy="5595957"/>
          </a:xfrm>
        </p:spPr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hr-HR" sz="4000" dirty="0">
                <a:solidFill>
                  <a:schemeClr val="bg1"/>
                </a:solidFill>
              </a:rPr>
              <a:t>Isus nije došao radi pravednika nego radi grešnika da se obrate i život imaju, i da ga u izobilju imaju.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6000" dirty="0" smtClean="0">
                <a:latin typeface="Adobe Caslon Pro" pitchFamily="18" charset="-18"/>
              </a:rPr>
              <a:t>Plan ploče…</a:t>
            </a:r>
            <a:endParaRPr lang="hr-HR" sz="6000" dirty="0">
              <a:latin typeface="Adobe Caslon Pro" pitchFamily="18" charset="-18"/>
            </a:endParaRPr>
          </a:p>
        </p:txBody>
      </p:sp>
      <p:pic>
        <p:nvPicPr>
          <p:cNvPr id="1026" name="Picture 2" descr="http://t1.gstatic.com/images?q=tbn:ANd9GcTPUM2wr_VhuCmspPFaH3WGgpeFJ2sg1yvu9F2ir0p_ADVv_sHV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6182" y="2262183"/>
            <a:ext cx="1857344" cy="187610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643307" y="2738437"/>
            <a:ext cx="210987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5400" b="1" dirty="0" smtClean="0"/>
              <a:t>ISUS</a:t>
            </a:r>
            <a:endParaRPr lang="hr-HR" sz="5400" b="1" dirty="0"/>
          </a:p>
        </p:txBody>
      </p:sp>
      <p:sp>
        <p:nvSpPr>
          <p:cNvPr id="7" name="Line Callout 1 6"/>
          <p:cNvSpPr/>
          <p:nvPr/>
        </p:nvSpPr>
        <p:spPr>
          <a:xfrm>
            <a:off x="5715008" y="178574"/>
            <a:ext cx="3143272" cy="1035851"/>
          </a:xfrm>
          <a:prstGeom prst="borderCallout1">
            <a:avLst>
              <a:gd name="adj1" fmla="val 53990"/>
              <a:gd name="adj2" fmla="val -656"/>
              <a:gd name="adj3" fmla="val 215357"/>
              <a:gd name="adj4" fmla="val -16341"/>
            </a:avLst>
          </a:prstGeom>
          <a:ln w="7620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dirty="0" smtClean="0"/>
              <a:t>Prihvaća svakog čovjeka</a:t>
            </a:r>
            <a:endParaRPr lang="hr-HR" sz="2800" dirty="0"/>
          </a:p>
        </p:txBody>
      </p:sp>
      <p:sp>
        <p:nvSpPr>
          <p:cNvPr id="8" name="Line Callout 1 7"/>
          <p:cNvSpPr/>
          <p:nvPr/>
        </p:nvSpPr>
        <p:spPr>
          <a:xfrm>
            <a:off x="1142976" y="71418"/>
            <a:ext cx="2200284" cy="1857387"/>
          </a:xfrm>
          <a:prstGeom prst="borderCallout1">
            <a:avLst>
              <a:gd name="adj1" fmla="val 50551"/>
              <a:gd name="adj2" fmla="val 100938"/>
              <a:gd name="adj3" fmla="val 123487"/>
              <a:gd name="adj4" fmla="val 128985"/>
            </a:avLst>
          </a:prstGeom>
          <a:ln w="7620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800" dirty="0" smtClean="0"/>
              <a:t>Ne sputavaju ga predrasude</a:t>
            </a:r>
            <a:endParaRPr lang="hr-HR" sz="2800" dirty="0"/>
          </a:p>
        </p:txBody>
      </p:sp>
      <p:sp>
        <p:nvSpPr>
          <p:cNvPr id="9" name="Line Callout 1 8"/>
          <p:cNvSpPr/>
          <p:nvPr/>
        </p:nvSpPr>
        <p:spPr>
          <a:xfrm>
            <a:off x="5857852" y="1964525"/>
            <a:ext cx="3286148" cy="1131102"/>
          </a:xfrm>
          <a:prstGeom prst="borderCallout1">
            <a:avLst>
              <a:gd name="adj1" fmla="val 47756"/>
              <a:gd name="adj2" fmla="val 169"/>
              <a:gd name="adj3" fmla="val 73202"/>
              <a:gd name="adj4" fmla="val -7029"/>
            </a:avLst>
          </a:prstGeom>
          <a:ln w="76200"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200" dirty="0" smtClean="0">
                <a:solidFill>
                  <a:schemeClr val="bg1"/>
                </a:solidFill>
                <a:latin typeface="Adobe Hebrew" pitchFamily="18" charset="-79"/>
                <a:cs typeface="Adobe Hebrew" pitchFamily="18" charset="-79"/>
              </a:rPr>
              <a:t>Voli i </a:t>
            </a:r>
            <a:r>
              <a:rPr lang="hr-HR" sz="3200" dirty="0" err="1" smtClean="0">
                <a:solidFill>
                  <a:schemeClr val="bg1"/>
                </a:solidFill>
                <a:latin typeface="Adobe Hebrew" pitchFamily="18" charset="-79"/>
                <a:cs typeface="Adobe Hebrew" pitchFamily="18" charset="-79"/>
              </a:rPr>
              <a:t>blagoslivlje</a:t>
            </a:r>
            <a:r>
              <a:rPr lang="hr-HR" sz="3200" dirty="0" smtClean="0">
                <a:solidFill>
                  <a:schemeClr val="bg1"/>
                </a:solidFill>
                <a:latin typeface="Adobe Hebrew" pitchFamily="18" charset="-79"/>
                <a:cs typeface="Adobe Hebrew" pitchFamily="18" charset="-79"/>
              </a:rPr>
              <a:t> djecu</a:t>
            </a:r>
            <a:endParaRPr lang="hr-HR" sz="3200" dirty="0">
              <a:solidFill>
                <a:schemeClr val="bg1"/>
              </a:solidFill>
              <a:latin typeface="Adobe Hebrew" pitchFamily="18" charset="-79"/>
              <a:cs typeface="Adobe Hebrew" pitchFamily="18" charset="-79"/>
            </a:endParaRPr>
          </a:p>
        </p:txBody>
      </p:sp>
      <p:sp>
        <p:nvSpPr>
          <p:cNvPr id="10" name="Line Callout 1 9"/>
          <p:cNvSpPr/>
          <p:nvPr/>
        </p:nvSpPr>
        <p:spPr>
          <a:xfrm>
            <a:off x="928662" y="2285996"/>
            <a:ext cx="2714644" cy="892975"/>
          </a:xfrm>
          <a:prstGeom prst="borderCallout1">
            <a:avLst>
              <a:gd name="adj1" fmla="val 59701"/>
              <a:gd name="adj2" fmla="val 110257"/>
              <a:gd name="adj3" fmla="val 110859"/>
              <a:gd name="adj4" fmla="val 108567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200" dirty="0" smtClean="0">
                <a:latin typeface="Bookman Old Style" pitchFamily="18" charset="0"/>
              </a:rPr>
              <a:t>Prihvaća žene</a:t>
            </a:r>
            <a:endParaRPr lang="hr-HR" sz="3200" dirty="0">
              <a:latin typeface="Bookman Old Style" pitchFamily="18" charset="0"/>
            </a:endParaRPr>
          </a:p>
        </p:txBody>
      </p:sp>
      <p:sp>
        <p:nvSpPr>
          <p:cNvPr id="11" name="Line Callout 1 10"/>
          <p:cNvSpPr/>
          <p:nvPr/>
        </p:nvSpPr>
        <p:spPr>
          <a:xfrm>
            <a:off x="5929322" y="3429004"/>
            <a:ext cx="3000396" cy="2107421"/>
          </a:xfrm>
          <a:prstGeom prst="borderCallout1">
            <a:avLst>
              <a:gd name="adj1" fmla="val 31542"/>
              <a:gd name="adj2" fmla="val -11275"/>
              <a:gd name="adj3" fmla="val 49972"/>
              <a:gd name="adj4" fmla="val -1508"/>
            </a:avLst>
          </a:prstGeom>
          <a:ln w="7620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4000" dirty="0" smtClean="0">
                <a:latin typeface="Hobo Std" pitchFamily="34" charset="0"/>
              </a:rPr>
              <a:t>Druži se s grješnicima i carinicima</a:t>
            </a:r>
            <a:endParaRPr lang="hr-HR" sz="4000" dirty="0">
              <a:latin typeface="Hobo Std" pitchFamily="34" charset="0"/>
            </a:endParaRPr>
          </a:p>
        </p:txBody>
      </p:sp>
      <p:sp>
        <p:nvSpPr>
          <p:cNvPr id="12" name="Oval Callout 11"/>
          <p:cNvSpPr/>
          <p:nvPr/>
        </p:nvSpPr>
        <p:spPr>
          <a:xfrm>
            <a:off x="0" y="3429005"/>
            <a:ext cx="4429124" cy="2285996"/>
          </a:xfrm>
          <a:prstGeom prst="wedgeEllipseCallout">
            <a:avLst>
              <a:gd name="adj1" fmla="val 39072"/>
              <a:gd name="adj2" fmla="val -42853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800" b="1" dirty="0" smtClean="0"/>
              <a:t>Poziva na obraćenje i svakom daje priliku za novi početak</a:t>
            </a:r>
            <a:endParaRPr lang="hr-HR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9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4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9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4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4414" y="254000"/>
            <a:ext cx="6643734" cy="5207000"/>
          </a:xfrm>
        </p:spPr>
        <p:txBody>
          <a:bodyPr>
            <a:normAutofit lnSpcReduction="10000"/>
          </a:bodyPr>
          <a:lstStyle/>
          <a:p>
            <a:pPr marL="342900" lvl="1" indent="-342900">
              <a:buBlip>
                <a:blip r:embed="rId2"/>
              </a:buBlip>
            </a:pPr>
            <a:r>
              <a:rPr lang="hr-HR" sz="3600" dirty="0" smtClean="0">
                <a:solidFill>
                  <a:schemeClr val="bg1"/>
                </a:solidFill>
              </a:rPr>
              <a:t>  Isus i preljubnica (Iv 8, 1-11)</a:t>
            </a:r>
          </a:p>
          <a:p>
            <a:pPr marL="342900" lvl="1" indent="-342900">
              <a:buBlip>
                <a:blip r:embed="rId2"/>
              </a:buBlip>
            </a:pPr>
            <a:r>
              <a:rPr lang="hr-HR" sz="3600" dirty="0" smtClean="0">
                <a:solidFill>
                  <a:schemeClr val="bg1"/>
                </a:solidFill>
              </a:rPr>
              <a:t>  Čovjek je važniji od subote (Mk 2, 23-27; 3, 1-6) </a:t>
            </a:r>
          </a:p>
          <a:p>
            <a:pPr marL="342900" lvl="1" indent="-342900">
              <a:buBlip>
                <a:blip r:embed="rId2"/>
              </a:buBlip>
            </a:pPr>
            <a:r>
              <a:rPr lang="hr-HR" sz="3600" dirty="0" smtClean="0">
                <a:solidFill>
                  <a:schemeClr val="bg1"/>
                </a:solidFill>
              </a:rPr>
              <a:t>  Najveći neka bude svima poslužitelj – prepirka među učenicima (Lk 22, 24-26)</a:t>
            </a:r>
          </a:p>
          <a:p>
            <a:pPr>
              <a:buBlip>
                <a:blip r:embed="rId2"/>
              </a:buBlip>
            </a:pPr>
            <a:r>
              <a:rPr lang="hr-HR" sz="3600" dirty="0" smtClean="0">
                <a:solidFill>
                  <a:schemeClr val="bg1"/>
                </a:solidFill>
              </a:rPr>
              <a:t>  Služitelj </a:t>
            </a:r>
            <a:r>
              <a:rPr lang="hr-HR" sz="3600" dirty="0">
                <a:solidFill>
                  <a:schemeClr val="bg1"/>
                </a:solidFill>
              </a:rPr>
              <a:t>svoje braće – Isus pere noge učenicima (Iv 13, 4-15)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4414" y="254000"/>
            <a:ext cx="6643734" cy="5207000"/>
          </a:xfrm>
        </p:spPr>
        <p:txBody>
          <a:bodyPr>
            <a:normAutofit fontScale="92500" lnSpcReduction="10000"/>
          </a:bodyPr>
          <a:lstStyle/>
          <a:p>
            <a:r>
              <a:rPr lang="hr-HR" sz="3600" dirty="0">
                <a:solidFill>
                  <a:schemeClr val="bg1"/>
                </a:solidFill>
              </a:rPr>
              <a:t>Što to znači da je Isus prihvaćao ljude</a:t>
            </a:r>
            <a:r>
              <a:rPr lang="hr-HR" sz="3600" dirty="0" smtClean="0">
                <a:solidFill>
                  <a:schemeClr val="bg1"/>
                </a:solidFill>
              </a:rPr>
              <a:t>?</a:t>
            </a:r>
          </a:p>
          <a:p>
            <a:r>
              <a:rPr lang="hr-HR" sz="3600" dirty="0" smtClean="0">
                <a:solidFill>
                  <a:schemeClr val="bg1"/>
                </a:solidFill>
              </a:rPr>
              <a:t>Znači li to</a:t>
            </a:r>
            <a:r>
              <a:rPr lang="hr-HR" sz="3600" i="1" dirty="0" smtClean="0">
                <a:solidFill>
                  <a:schemeClr val="bg1"/>
                </a:solidFill>
              </a:rPr>
              <a:t>“prihvaćam </a:t>
            </a:r>
            <a:r>
              <a:rPr lang="hr-HR" sz="3600" i="1" dirty="0">
                <a:solidFill>
                  <a:schemeClr val="bg1"/>
                </a:solidFill>
              </a:rPr>
              <a:t>te takvog kakav jesi i živi dalje takav kakav jesi”</a:t>
            </a:r>
            <a:r>
              <a:rPr lang="hr-HR" sz="3600" dirty="0">
                <a:solidFill>
                  <a:schemeClr val="bg1"/>
                </a:solidFill>
              </a:rPr>
              <a:t> ili je to Isusovo prihvaćanje ljude mijenjalo, okretalo od zla prema dobru, da li su time nastavili po starom ili su se okretali od starog načina života prema novom?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2400" y="190500"/>
            <a:ext cx="838200" cy="5461000"/>
          </a:xfrm>
        </p:spPr>
        <p:txBody>
          <a:bodyPr>
            <a:noAutofit/>
          </a:bodyPr>
          <a:lstStyle/>
          <a:p>
            <a:pPr lvl="0"/>
            <a:r>
              <a:rPr lang="hr-HR" sz="4400" dirty="0" smtClean="0">
                <a:solidFill>
                  <a:schemeClr val="tx1"/>
                </a:solidFill>
              </a:rPr>
              <a:t>Isus prihvaća sve ljude</a:t>
            </a:r>
            <a:endParaRPr lang="hr-HR" sz="4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4414" y="254000"/>
            <a:ext cx="6643734" cy="5207000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  <a:buNone/>
            </a:pPr>
            <a:r>
              <a:rPr lang="hr-HR" sz="4000" dirty="0">
                <a:solidFill>
                  <a:schemeClr val="bg1"/>
                </a:solidFill>
              </a:rPr>
              <a:t>Isusova bezuvjetna ljubav prema čovjeku je bila preduvjet da su postojali bolji, pravedniji, počeli živjeti u miru s drugima i počeli druge ljubiti kao što ih je Isus sam ljubio.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sz="6600" dirty="0" smtClean="0">
                <a:solidFill>
                  <a:schemeClr val="tx1"/>
                </a:solidFill>
              </a:rPr>
              <a:t>Isus voli djecu</a:t>
            </a:r>
            <a:endParaRPr lang="hr-HR" sz="66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2976" y="254000"/>
            <a:ext cx="6715172" cy="5207000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hr-HR" sz="4000" dirty="0">
                <a:solidFill>
                  <a:schemeClr val="bg1"/>
                </a:solidFill>
              </a:rPr>
              <a:t>Poznata scena iz Isusova života opisana u Mk </a:t>
            </a:r>
            <a:r>
              <a:rPr lang="hr-HR" sz="4000" dirty="0" smtClean="0">
                <a:solidFill>
                  <a:schemeClr val="bg1"/>
                </a:solidFill>
              </a:rPr>
              <a:t>10,13-16, </a:t>
            </a:r>
            <a:r>
              <a:rPr lang="hr-HR" sz="4000" dirty="0">
                <a:solidFill>
                  <a:schemeClr val="bg1"/>
                </a:solidFill>
              </a:rPr>
              <a:t>opisana je vrlo sažeto, a ipak ima velik utjecaj na stvaranje slike o Isusovu liku – </a:t>
            </a:r>
            <a:r>
              <a:rPr lang="hr-HR" sz="4000" b="1" dirty="0">
                <a:solidFill>
                  <a:schemeClr val="bg1"/>
                </a:solidFill>
              </a:rPr>
              <a:t>Isus prijatelj djece. </a:t>
            </a:r>
            <a:endParaRPr lang="hr-HR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sz="6600" dirty="0" smtClean="0">
                <a:solidFill>
                  <a:schemeClr val="tx1"/>
                </a:solidFill>
              </a:rPr>
              <a:t>Isus voli djecu</a:t>
            </a:r>
            <a:endParaRPr lang="hr-HR" sz="66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2976" y="254000"/>
            <a:ext cx="6715172" cy="5207000"/>
          </a:xfrm>
        </p:spPr>
        <p:txBody>
          <a:bodyPr>
            <a:normAutofit fontScale="92500" lnSpcReduction="10000"/>
          </a:bodyPr>
          <a:lstStyle/>
          <a:p>
            <a:pPr marL="446088" lvl="1" indent="-384175">
              <a:buFont typeface="Arial" pitchFamily="34" charset="0"/>
              <a:buChar char="•"/>
            </a:pPr>
            <a:r>
              <a:rPr lang="hr-HR" sz="3200" dirty="0" smtClean="0">
                <a:solidFill>
                  <a:schemeClr val="bg1"/>
                </a:solidFill>
              </a:rPr>
              <a:t>Na što nas tekst upućuje?</a:t>
            </a:r>
          </a:p>
          <a:p>
            <a:pPr marL="446088" lvl="1" indent="-384175">
              <a:buFont typeface="Arial" pitchFamily="34" charset="0"/>
              <a:buChar char="•"/>
            </a:pPr>
            <a:r>
              <a:rPr lang="hr-HR" sz="3200" dirty="0" smtClean="0">
                <a:solidFill>
                  <a:schemeClr val="bg1"/>
                </a:solidFill>
              </a:rPr>
              <a:t>Zašto Isus tako žestoko reagira na učenike koji sprječavaju dolazak djece k njemu?</a:t>
            </a:r>
          </a:p>
          <a:p>
            <a:pPr marL="446088" lvl="1" indent="-384175">
              <a:buFont typeface="Arial" pitchFamily="34" charset="0"/>
              <a:buChar char="•"/>
            </a:pPr>
            <a:r>
              <a:rPr lang="hr-HR" sz="3200" dirty="0" smtClean="0">
                <a:solidFill>
                  <a:schemeClr val="bg1"/>
                </a:solidFill>
              </a:rPr>
              <a:t>Zašto im Isus baš djecu daje za primjer tko će ući u kraljevstvo Božje?</a:t>
            </a:r>
          </a:p>
          <a:p>
            <a:pPr>
              <a:buNone/>
            </a:pPr>
            <a:r>
              <a:rPr lang="hr-HR" sz="3600" b="1" dirty="0">
                <a:solidFill>
                  <a:schemeClr val="bg1"/>
                </a:solidFill>
              </a:rPr>
              <a:t>Udjel u kraljevstvu Božjem:</a:t>
            </a:r>
          </a:p>
          <a:p>
            <a:pPr lvl="1">
              <a:buNone/>
            </a:pPr>
            <a:r>
              <a:rPr lang="hr-HR" sz="3600" dirty="0" smtClean="0">
                <a:solidFill>
                  <a:schemeClr val="bg1"/>
                </a:solidFill>
              </a:rPr>
              <a:t>dječja jednostavnost, malenost, iskrenost, ljepota osmijeha, živost.</a:t>
            </a:r>
            <a:endParaRPr lang="hr-HR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sz="5400" dirty="0" smtClean="0">
                <a:solidFill>
                  <a:schemeClr val="tx1"/>
                </a:solidFill>
              </a:rPr>
              <a:t>Isus uvažava žene</a:t>
            </a:r>
            <a:endParaRPr lang="hr-HR" sz="54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2976" y="254000"/>
            <a:ext cx="6715172" cy="5207000"/>
          </a:xfrm>
        </p:spPr>
        <p:txBody>
          <a:bodyPr>
            <a:normAutofit fontScale="92500"/>
          </a:bodyPr>
          <a:lstStyle/>
          <a:p>
            <a:r>
              <a:rPr lang="hr-HR" sz="4400" dirty="0">
                <a:solidFill>
                  <a:schemeClr val="bg1"/>
                </a:solidFill>
              </a:rPr>
              <a:t>Ljudi su kroz povijest često omalovažavali žene, smatrali je nižom vrstom stvorenja iz jednostavnog razloga što su je htjeli svesti na predmet, robu koja će služiti njihovim sebičnim interesima.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sz="5400" dirty="0" smtClean="0">
                <a:solidFill>
                  <a:schemeClr val="tx1"/>
                </a:solidFill>
              </a:rPr>
              <a:t>Isus uvažava žene</a:t>
            </a:r>
            <a:endParaRPr lang="hr-HR" sz="54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2976" y="119043"/>
            <a:ext cx="6715172" cy="5207000"/>
          </a:xfrm>
        </p:spPr>
        <p:txBody>
          <a:bodyPr>
            <a:normAutofit fontScale="92500" lnSpcReduction="10000"/>
          </a:bodyPr>
          <a:lstStyle/>
          <a:p>
            <a:r>
              <a:rPr lang="hr-HR" sz="3900" dirty="0">
                <a:solidFill>
                  <a:schemeClr val="bg1"/>
                </a:solidFill>
              </a:rPr>
              <a:t>Već na prvim stranicama Biblije u Knjizi postanka vidimo da joj je Bog dao jednako dostojanstvo kao i muškarcu. Isus to želi vratiti na ono kako je zamišljeno u Božjem planu spasenja. Isus jednostavno ruši te ljudske predrasude i ne pravi razlike između muškaraca i žena.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sz="5400" dirty="0" smtClean="0">
                <a:solidFill>
                  <a:schemeClr val="tx1"/>
                </a:solidFill>
              </a:rPr>
              <a:t>Isus uvažava žene</a:t>
            </a:r>
            <a:endParaRPr lang="hr-HR" sz="54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2976" y="119043"/>
            <a:ext cx="6715172" cy="5207000"/>
          </a:xfrm>
        </p:spPr>
        <p:txBody>
          <a:bodyPr>
            <a:normAutofit fontScale="92500"/>
          </a:bodyPr>
          <a:lstStyle/>
          <a:p>
            <a:r>
              <a:rPr lang="hr-HR" sz="3200" dirty="0">
                <a:solidFill>
                  <a:schemeClr val="bg1"/>
                </a:solidFill>
              </a:rPr>
              <a:t>Primjeri iz Evanđelja:</a:t>
            </a:r>
            <a:endParaRPr lang="hr-HR" sz="2000" dirty="0">
              <a:solidFill>
                <a:schemeClr val="bg1"/>
              </a:solidFill>
            </a:endParaRPr>
          </a:p>
          <a:p>
            <a:pPr lvl="1"/>
            <a:r>
              <a:rPr lang="hr-HR" sz="2500" dirty="0" smtClean="0">
                <a:solidFill>
                  <a:schemeClr val="bg1"/>
                </a:solidFill>
              </a:rPr>
              <a:t>sam Isus je odabrao poniznu i skromnu djevicu Mariju da mu bude majkom, dakle nije direktno s neba već se rodio od žene</a:t>
            </a:r>
          </a:p>
          <a:p>
            <a:pPr lvl="1"/>
            <a:r>
              <a:rPr lang="hr-HR" sz="2500" dirty="0" smtClean="0">
                <a:solidFill>
                  <a:schemeClr val="bg1"/>
                </a:solidFill>
              </a:rPr>
              <a:t>Lk 10,38-39 – Marta i Marija su bile njegove učenice i prijateljice</a:t>
            </a:r>
          </a:p>
          <a:p>
            <a:pPr lvl="1"/>
            <a:r>
              <a:rPr lang="hr-HR" sz="2500" dirty="0" smtClean="0">
                <a:solidFill>
                  <a:schemeClr val="bg1"/>
                </a:solidFill>
              </a:rPr>
              <a:t>često su ga pratile i druge žene koje su bile ravnopravne svjedokinje i prenositeljice njegove poruke</a:t>
            </a:r>
          </a:p>
          <a:p>
            <a:pPr lvl="1"/>
            <a:r>
              <a:rPr lang="hr-HR" sz="2500" dirty="0" smtClean="0">
                <a:solidFill>
                  <a:schemeClr val="bg1"/>
                </a:solidFill>
              </a:rPr>
              <a:t>na križnom putu i pod križem žene se nisu bojale biti svjedokom njegove muke i smrti</a:t>
            </a:r>
          </a:p>
          <a:p>
            <a:pPr lvl="1"/>
            <a:r>
              <a:rPr lang="hr-HR" sz="2500" dirty="0" smtClean="0">
                <a:solidFill>
                  <a:schemeClr val="bg1"/>
                </a:solidFill>
              </a:rPr>
              <a:t>kad je uskrsnuo Isus se prvo javio ženama i one su dalje svjedočile o tome</a:t>
            </a:r>
            <a:endParaRPr lang="hr-HR" sz="25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hand_in_hand_in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Custom Design">
      <a:majorFont>
        <a:latin typeface="Impact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TS010336795</Template>
  <TotalTime>41</TotalTime>
  <Words>487</Words>
  <Application>Microsoft Office PowerPoint</Application>
  <PresentationFormat>Prikaz na zaslonu (16:10)</PresentationFormat>
  <Paragraphs>39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11</vt:i4>
      </vt:variant>
    </vt:vector>
  </HeadingPairs>
  <TitlesOfParts>
    <vt:vector size="12" baseType="lpstr">
      <vt:lpstr>hand_in_hand_in</vt:lpstr>
      <vt:lpstr>PROŠAO JE ZEMLJOM ČINEĆI DOBRO</vt:lpstr>
      <vt:lpstr>PowerPointova prezentacija</vt:lpstr>
      <vt:lpstr>Isus prihvaća sve ljude</vt:lpstr>
      <vt:lpstr>PowerPointova prezentacija</vt:lpstr>
      <vt:lpstr>Isus voli djecu</vt:lpstr>
      <vt:lpstr>Isus voli djecu</vt:lpstr>
      <vt:lpstr>Isus uvažava žene</vt:lpstr>
      <vt:lpstr>Isus uvažava žene</vt:lpstr>
      <vt:lpstr>Isus uvažava žene</vt:lpstr>
      <vt:lpstr>Isus se druži s grešnicima</vt:lpstr>
      <vt:lpstr>Plan ploče…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PROŠAO JE ZEMLJOM ČINEĆI DOBRO</dc:title>
  <dc:creator>Nikola</dc:creator>
  <cp:lastModifiedBy>Josip</cp:lastModifiedBy>
  <cp:revision>6</cp:revision>
  <dcterms:created xsi:type="dcterms:W3CDTF">2013-03-10T09:55:28Z</dcterms:created>
  <dcterms:modified xsi:type="dcterms:W3CDTF">2015-03-13T06:19:43Z</dcterms:modified>
</cp:coreProperties>
</file>