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323" r:id="rId3"/>
    <p:sldId id="324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286" r:id="rId12"/>
    <p:sldId id="287" r:id="rId13"/>
    <p:sldId id="288" r:id="rId14"/>
    <p:sldId id="289" r:id="rId15"/>
    <p:sldId id="274" r:id="rId16"/>
    <p:sldId id="290" r:id="rId17"/>
    <p:sldId id="291" r:id="rId18"/>
    <p:sldId id="332" r:id="rId19"/>
    <p:sldId id="292" r:id="rId20"/>
    <p:sldId id="293" r:id="rId21"/>
    <p:sldId id="265" r:id="rId22"/>
    <p:sldId id="294" r:id="rId23"/>
    <p:sldId id="295" r:id="rId24"/>
    <p:sldId id="333" r:id="rId25"/>
    <p:sldId id="296" r:id="rId26"/>
    <p:sldId id="278" r:id="rId27"/>
    <p:sldId id="297" r:id="rId28"/>
    <p:sldId id="334" r:id="rId29"/>
    <p:sldId id="259" r:id="rId30"/>
    <p:sldId id="260" r:id="rId31"/>
    <p:sldId id="298" r:id="rId32"/>
    <p:sldId id="335" r:id="rId33"/>
    <p:sldId id="299" r:id="rId34"/>
    <p:sldId id="271" r:id="rId35"/>
    <p:sldId id="270" r:id="rId36"/>
    <p:sldId id="303" r:id="rId37"/>
    <p:sldId id="336" r:id="rId38"/>
    <p:sldId id="281" r:id="rId39"/>
    <p:sldId id="337" r:id="rId40"/>
    <p:sldId id="304" r:id="rId41"/>
    <p:sldId id="275" r:id="rId42"/>
    <p:sldId id="305" r:id="rId43"/>
    <p:sldId id="279" r:id="rId44"/>
    <p:sldId id="258" r:id="rId45"/>
    <p:sldId id="306" r:id="rId46"/>
    <p:sldId id="338" r:id="rId47"/>
    <p:sldId id="307" r:id="rId48"/>
    <p:sldId id="308" r:id="rId49"/>
    <p:sldId id="339" r:id="rId50"/>
    <p:sldId id="309" r:id="rId51"/>
    <p:sldId id="311" r:id="rId52"/>
    <p:sldId id="340" r:id="rId53"/>
    <p:sldId id="313" r:id="rId54"/>
    <p:sldId id="314" r:id="rId55"/>
    <p:sldId id="315" r:id="rId56"/>
    <p:sldId id="316" r:id="rId57"/>
    <p:sldId id="267" r:id="rId58"/>
    <p:sldId id="317" r:id="rId59"/>
    <p:sldId id="318" r:id="rId60"/>
    <p:sldId id="312" r:id="rId61"/>
    <p:sldId id="341" r:id="rId62"/>
    <p:sldId id="273" r:id="rId63"/>
    <p:sldId id="342" r:id="rId64"/>
    <p:sldId id="343" r:id="rId65"/>
    <p:sldId id="282" r:id="rId66"/>
    <p:sldId id="344" r:id="rId6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136D84-E609-46F9-979C-8A9791A1E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AD87345-0745-4BF2-BFD7-479FB5538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68A5BA7-53DC-4FD3-B4E3-4119DB726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7E97-D9CD-460C-B2E8-CD6BD1E680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83E1D5E-B2E3-4CE9-B87C-0909BC484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BBE35F6-FA27-4240-9193-E88826891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139D-45B4-45A2-81B6-D44EE48C6D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9491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92BFB2-C81F-4E28-80F0-7359FF6BA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CCF0F45-3914-486A-AD0B-D8B619C77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3B61461-E782-44F3-A4B7-B613E65D7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7E97-D9CD-460C-B2E8-CD6BD1E680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51DB56C-174D-4766-B014-56A4867F4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81FA0E3-8760-441B-9EB4-FB95A26D0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139D-45B4-45A2-81B6-D44EE48C6D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077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B9A8FF08-D758-44F7-930B-E4B51B7A17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A3ED960-F6C3-4D62-A158-C721ADF6C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175C4CD-3FC2-4112-ADE8-CA26964E9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7E97-D9CD-460C-B2E8-CD6BD1E680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59921C1-B872-4BB0-B658-5601D961F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A27944E-6AB3-4DAD-9418-3FB08A0F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139D-45B4-45A2-81B6-D44EE48C6D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1725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3C836-1B60-47C2-9866-8230034A6001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8F7F-6547-4991-A812-3FC72B6C1A9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836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400F4F-E099-4FB7-9215-391C486CC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326610B-B564-48B6-860D-0E1B0768F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09E2929-8931-428F-B9C6-83D435CC1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7E97-D9CD-460C-B2E8-CD6BD1E680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C2A96FC-42D5-4EC2-88A0-C70AB1926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87BD7E1-D35F-4471-A276-3529E152D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139D-45B4-45A2-81B6-D44EE48C6D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7199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66C22E-2C5C-4E38-A3AF-549300A56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868B21B-C3DB-4996-B2CE-ED1F9F1E7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6670AFC-D32C-4221-9E5C-EBEAA0C83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7E97-D9CD-460C-B2E8-CD6BD1E680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0939B36-D8A9-4F15-BBF7-3106EFAD4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9DA7313-26E0-4828-B6EE-2EA62A98E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139D-45B4-45A2-81B6-D44EE48C6D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448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D07FDE-6478-4F0E-B928-F08127CB6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0120BCC-7E1D-4112-94F3-2333E399DC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D832544-57F6-4CE7-A2F5-D78EDE7DA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8305775-E0D0-4375-A395-9F47CC6B0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7E97-D9CD-460C-B2E8-CD6BD1E680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FE9491D-9053-47DF-BA06-A78F7076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2C7AB78-1698-4521-8AF4-CFB1FFAE4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139D-45B4-45A2-81B6-D44EE48C6D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1172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4BD7F5-5E3D-49AF-AE02-A642AB26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245FD8A-7C01-4390-A448-8F6881445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20B18A4-CD43-461B-B1E9-07065B0DF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4E025A29-0B80-4F83-BC00-4C49B7A6BD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B38B0E1F-A4C3-4B5E-B827-63B44B7D04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583CB711-7267-4620-8E92-32899C9E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7E97-D9CD-460C-B2E8-CD6BD1E680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9042944C-D668-41BF-ADE1-6917A43C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40710270-9A27-48BB-B16F-0F8A60904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139D-45B4-45A2-81B6-D44EE48C6D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6843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56B09D-75E1-4E36-B023-071C9A8A3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D319E933-6680-4565-9E5C-6AA181D81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7E97-D9CD-460C-B2E8-CD6BD1E680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7EACFA6E-5936-4C6C-AFBF-1B2967295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0DCF20-C8ED-4AB8-8BB1-88E8948A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139D-45B4-45A2-81B6-D44EE48C6D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5198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A072C5C0-486B-4A03-A976-A22562D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7E97-D9CD-460C-B2E8-CD6BD1E680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37F8A881-4180-4182-9AA6-1699D738B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537B1B-5251-4F07-A351-188475E01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139D-45B4-45A2-81B6-D44EE48C6D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1489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9AF617-00B4-4004-A9C6-B82BCEEA2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F1FFE9B-232F-4428-9B91-AFB9B2A88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283B62D-DADA-4499-A3C3-0F4CB7055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9F08D76-7A09-496F-BD03-C5A9D7298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7E97-D9CD-460C-B2E8-CD6BD1E680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BCDE99F-3CCB-4032-B6C0-9665CA359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05A3806-BDF5-4956-BDC1-52A07059C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139D-45B4-45A2-81B6-D44EE48C6D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2349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55A3E9-E1AB-44EE-A109-9D6826945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448118DD-D47A-448E-A68E-D2D44326BC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63F44A8-5A17-414F-8C25-BB38E3283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E216F5C-C41E-4931-B590-DE478F86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7E97-D9CD-460C-B2E8-CD6BD1E680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013C619-EBFF-445A-9830-A45BFDD65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C3060CC-DD7A-41E1-9E7F-A7232B59C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139D-45B4-45A2-81B6-D44EE48C6D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114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4A2704E4-3D0F-406B-8B02-83E78329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03B72D0-2FEA-416C-AB6D-343BC6C80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DD5D069-E705-4847-B856-BF799CBEDF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B7E97-D9CD-460C-B2E8-CD6BD1E680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7ABDC80-C3FD-491B-9DE9-6CD44A3BC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4C4D287-5840-41AC-9DB6-145053629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9139D-45B4-45A2-81B6-D44EE48C6D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041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pon1.ppt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t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4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tekst, priroda, noćno nebo&#10;&#10;Opis je automatski generiran">
            <a:extLst>
              <a:ext uri="{FF2B5EF4-FFF2-40B4-BE49-F238E27FC236}">
                <a16:creationId xmlns:a16="http://schemas.microsoft.com/office/drawing/2014/main" id="{7A2901E6-8D55-4CE2-910E-E391E8FB5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09"/>
          <a:stretch/>
        </p:blipFill>
        <p:spPr>
          <a:xfrm rot="20966820">
            <a:off x="622549" y="1003353"/>
            <a:ext cx="3122143" cy="17558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ABF80CF-7CB0-41CF-9EC7-DC9303029A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10"/>
          <a:stretch/>
        </p:blipFill>
        <p:spPr>
          <a:xfrm rot="319950">
            <a:off x="622549" y="4110905"/>
            <a:ext cx="3104943" cy="174620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ED72D02B-4221-4BEE-8A58-AF9AF0F51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618" y="473030"/>
            <a:ext cx="3588171" cy="58978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A42E9CE-B22C-4281-8BDD-ADA65DE84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72463">
            <a:off x="8313518" y="2354440"/>
            <a:ext cx="3252903" cy="216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28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E0E81BD5-28DB-44C3-A4D1-2BBCC4020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"/>
            <a:ext cx="12142202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95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68040AB1-7C4A-4126-B883-E9248329C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35187" cy="192405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3A888618-A7F2-4B4C-9D38-76F9D69EC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32126"/>
            <a:ext cx="6837143" cy="101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8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2AA0C16F-A415-4678-BCEF-405776E7A549}"/>
              </a:ext>
            </a:extLst>
          </p:cNvPr>
          <p:cNvSpPr txBox="1"/>
          <p:nvPr/>
        </p:nvSpPr>
        <p:spPr>
          <a:xfrm>
            <a:off x="0" y="106772"/>
            <a:ext cx="1219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latin typeface="Segoe Print" panose="02000600000000000000" pitchFamily="2" charset="0"/>
              </a:rPr>
              <a:t>-spolnost prožima cijelu ljudsku osobu</a:t>
            </a:r>
          </a:p>
          <a:p>
            <a:endParaRPr lang="pl-PL" sz="3600" dirty="0">
              <a:latin typeface="Segoe Print" panose="02000600000000000000" pitchFamily="2" charset="0"/>
            </a:endParaRPr>
          </a:p>
          <a:p>
            <a:r>
              <a:rPr lang="pl-PL" sz="3600" dirty="0">
                <a:latin typeface="Segoe Print" panose="02000600000000000000" pitchFamily="2" charset="0"/>
              </a:rPr>
              <a:t>-spolnost se odražava u svemu što osobu čini jedinstvenom i originalnom ženom ili muškarcem</a:t>
            </a:r>
          </a:p>
          <a:p>
            <a:endParaRPr lang="pl-PL" sz="3600" dirty="0">
              <a:latin typeface="Segoe Print" panose="02000600000000000000" pitchFamily="2" charset="0"/>
            </a:endParaRPr>
          </a:p>
          <a:p>
            <a:r>
              <a:rPr lang="pl-PL" sz="3600" dirty="0">
                <a:latin typeface="Segoe Print" panose="02000600000000000000" pitchFamily="2" charset="0"/>
              </a:rPr>
              <a:t>-čovjekova se spolnost očituje na:</a:t>
            </a:r>
            <a:endParaRPr lang="hr-HR" sz="3600" dirty="0">
              <a:latin typeface="Segoe Print" panose="02000600000000000000" pitchFamily="2" charset="0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4916A11-D050-4C59-9156-62C644D730C9}"/>
              </a:ext>
            </a:extLst>
          </p:cNvPr>
          <p:cNvSpPr txBox="1"/>
          <p:nvPr/>
        </p:nvSpPr>
        <p:spPr>
          <a:xfrm>
            <a:off x="386080" y="3766235"/>
            <a:ext cx="120700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-osjećajnoj razini (potreba za drugim, afektivnost) 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-tjelesnoj razini (biološka spolnost), 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-moralno-etičkoj razini (izgrađivanje stajališta),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-duhovnoj razini (ljubav, izbor, odgovornost)</a:t>
            </a:r>
          </a:p>
        </p:txBody>
      </p:sp>
    </p:spTree>
    <p:extLst>
      <p:ext uri="{BB962C8B-B14F-4D97-AF65-F5344CB8AC3E}">
        <p14:creationId xmlns:p14="http://schemas.microsoft.com/office/powerpoint/2010/main" val="417448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413648E8-1C11-4FD3-B330-5042B0C24417}"/>
              </a:ext>
            </a:extLst>
          </p:cNvPr>
          <p:cNvSpPr txBox="1"/>
          <p:nvPr/>
        </p:nvSpPr>
        <p:spPr>
          <a:xfrm>
            <a:off x="-133165" y="3009930"/>
            <a:ext cx="86623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dirty="0">
                <a:latin typeface="Segoe Print" panose="02000600000000000000" pitchFamily="2" charset="0"/>
              </a:rPr>
              <a:t>-važan ispravan </a:t>
            </a:r>
            <a:r>
              <a:rPr lang="pl-PL" sz="3600" b="1" dirty="0">
                <a:latin typeface="Segoe Print" panose="02000600000000000000" pitchFamily="2" charset="0"/>
              </a:rPr>
              <a:t>odgoj spolnosti</a:t>
            </a:r>
            <a:r>
              <a:rPr lang="pl-PL" sz="3600" dirty="0">
                <a:latin typeface="Segoe Print" panose="02000600000000000000" pitchFamily="2" charset="0"/>
              </a:rPr>
              <a:t>:</a:t>
            </a:r>
            <a:endParaRPr lang="hr-HR" sz="3600" dirty="0">
              <a:latin typeface="Segoe Print" panose="02000600000000000000" pitchFamily="2" charset="0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0939BF16-B27D-4A07-BD4D-0DA26752E094}"/>
              </a:ext>
            </a:extLst>
          </p:cNvPr>
          <p:cNvSpPr txBox="1"/>
          <p:nvPr/>
        </p:nvSpPr>
        <p:spPr>
          <a:xfrm>
            <a:off x="0" y="0"/>
            <a:ext cx="12192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-</a:t>
            </a:r>
            <a:r>
              <a:rPr lang="pl-PL" sz="3600" dirty="0">
                <a:latin typeface="Segoe Print" panose="02000600000000000000" pitchFamily="2" charset="0"/>
              </a:rPr>
              <a:t>posebna oznaka spolnosti je mogućnost prenošenja života</a:t>
            </a:r>
          </a:p>
          <a:p>
            <a:endParaRPr lang="pl-PL" sz="3600" dirty="0">
              <a:latin typeface="Segoe Print" panose="02000600000000000000" pitchFamily="2" charset="0"/>
            </a:endParaRPr>
          </a:p>
          <a:p>
            <a:r>
              <a:rPr lang="pl-PL" sz="3600" dirty="0">
                <a:latin typeface="Segoe Print" panose="02000600000000000000" pitchFamily="2" charset="0"/>
              </a:rPr>
              <a:t>-čovjekova spolnost bitno je drugačija od one kod životinja jer je čovjek svijestan sebe i svojih osjećaja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ED49AACD-90A3-47E8-B838-54FD6B7C4B53}"/>
              </a:ext>
            </a:extLst>
          </p:cNvPr>
          <p:cNvSpPr txBox="1"/>
          <p:nvPr/>
        </p:nvSpPr>
        <p:spPr>
          <a:xfrm>
            <a:off x="2458720" y="3803869"/>
            <a:ext cx="9733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-imati prave spoznaje o spolnosti čovjeka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-prepoznavati i odgajati svoje osjećaje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-jačati volju za ćudorednim ponašanjem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-razumjeti da spolnost nije sama sebi svrha</a:t>
            </a:r>
          </a:p>
        </p:txBody>
      </p:sp>
    </p:spTree>
    <p:extLst>
      <p:ext uri="{BB962C8B-B14F-4D97-AF65-F5344CB8AC3E}">
        <p14:creationId xmlns:p14="http://schemas.microsoft.com/office/powerpoint/2010/main" val="374666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028301BF-7290-4BDC-A8A9-989FF386C710}"/>
              </a:ext>
            </a:extLst>
          </p:cNvPr>
          <p:cNvSpPr txBox="1"/>
          <p:nvPr/>
        </p:nvSpPr>
        <p:spPr>
          <a:xfrm>
            <a:off x="0" y="-566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Zaljubljenost i ljubav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9ED4D166-D3D4-408F-A68D-81FAB3F3ED0A}"/>
              </a:ext>
            </a:extLst>
          </p:cNvPr>
          <p:cNvSpPr txBox="1"/>
          <p:nvPr/>
        </p:nvSpPr>
        <p:spPr>
          <a:xfrm>
            <a:off x="0" y="877409"/>
            <a:ext cx="130412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-ljubav između muškarca i žene započinje zaljubljenošću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endParaRPr lang="hr-HR" sz="2800" dirty="0">
              <a:latin typeface="Segoe Print" panose="02000600000000000000" pitchFamily="2" charset="0"/>
            </a:endParaRPr>
          </a:p>
          <a:p>
            <a:endParaRPr lang="hr-HR" sz="2800" dirty="0">
              <a:latin typeface="Segoe Print" panose="02000600000000000000" pitchFamily="2" charset="0"/>
            </a:endParaRPr>
          </a:p>
          <a:p>
            <a:endParaRPr lang="hr-HR" sz="2800" dirty="0">
              <a:latin typeface="Segoe Print" panose="02000600000000000000" pitchFamily="2" charset="0"/>
            </a:endParaRP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5808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AFB211B3-2DAB-44A1-9A97-DA813FDCD394}"/>
              </a:ext>
            </a:extLst>
          </p:cNvPr>
          <p:cNvSpPr txBox="1"/>
          <p:nvPr/>
        </p:nvSpPr>
        <p:spPr>
          <a:xfrm>
            <a:off x="506027" y="461639"/>
            <a:ext cx="45897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latin typeface="Segoe Print" panose="02000600000000000000" pitchFamily="2" charset="0"/>
              </a:rPr>
              <a:t>ZALJUBLJENOST</a:t>
            </a:r>
          </a:p>
          <a:p>
            <a:endParaRPr lang="hr-HR" sz="3600" dirty="0">
              <a:latin typeface="Segoe Print" panose="02000600000000000000" pitchFamily="2" charset="0"/>
            </a:endParaRPr>
          </a:p>
          <a:p>
            <a:r>
              <a:rPr lang="hr-HR" sz="3600" dirty="0">
                <a:latin typeface="Segoe Print" panose="02000600000000000000" pitchFamily="2" charset="0"/>
              </a:rPr>
              <a:t>-privlačnost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-energija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-sebičnost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-idealiziranje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F27EFD4B-E6D1-419E-BFD2-3A20D9ABA5B6}"/>
              </a:ext>
            </a:extLst>
          </p:cNvPr>
          <p:cNvSpPr txBox="1"/>
          <p:nvPr/>
        </p:nvSpPr>
        <p:spPr>
          <a:xfrm>
            <a:off x="5717219" y="461639"/>
            <a:ext cx="64747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latin typeface="Segoe Print" panose="02000600000000000000" pitchFamily="2" charset="0"/>
              </a:rPr>
              <a:t>        LJUBAV</a:t>
            </a:r>
          </a:p>
          <a:p>
            <a:endParaRPr lang="hr-HR" sz="3600" b="1" dirty="0">
              <a:latin typeface="Segoe Print" panose="02000600000000000000" pitchFamily="2" charset="0"/>
            </a:endParaRPr>
          </a:p>
          <a:p>
            <a:r>
              <a:rPr lang="hr-HR" sz="3600" dirty="0">
                <a:latin typeface="Segoe Print" panose="02000600000000000000" pitchFamily="2" charset="0"/>
              </a:rPr>
              <a:t>-poznavanje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-prihvaćanje vrlina i mana drugoga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-zajednički interesi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2C57C5C8-3D4B-4CB8-8CC6-4E97636EC3D8}"/>
              </a:ext>
            </a:extLst>
          </p:cNvPr>
          <p:cNvSpPr/>
          <p:nvPr/>
        </p:nvSpPr>
        <p:spPr>
          <a:xfrm>
            <a:off x="204186" y="3986074"/>
            <a:ext cx="4589756" cy="26100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027B6776-A267-4429-9D73-22CE5CC1AA52}"/>
              </a:ext>
            </a:extLst>
          </p:cNvPr>
          <p:cNvSpPr/>
          <p:nvPr/>
        </p:nvSpPr>
        <p:spPr>
          <a:xfrm>
            <a:off x="5905332" y="3986074"/>
            <a:ext cx="4589756" cy="26100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984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9D7C5F6D-DC53-46B0-868C-145D9B58C18A}"/>
              </a:ext>
            </a:extLst>
          </p:cNvPr>
          <p:cNvSpPr txBox="1"/>
          <p:nvPr/>
        </p:nvSpPr>
        <p:spPr>
          <a:xfrm>
            <a:off x="-95133" y="225015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-ljubav se može živjeti u: </a:t>
            </a:r>
            <a:endParaRPr lang="hr-HR" sz="3600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88AB14C8-0634-4138-BBCB-73DBD7BA519D}"/>
              </a:ext>
            </a:extLst>
          </p:cNvPr>
          <p:cNvSpPr txBox="1"/>
          <p:nvPr/>
        </p:nvSpPr>
        <p:spPr>
          <a:xfrm>
            <a:off x="2952867" y="3247887"/>
            <a:ext cx="93105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-bračnom i obiteljskom životu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-životu posvećenom Bogu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-predanosti braći ljudima obavljajući svakodnevni posao</a:t>
            </a:r>
          </a:p>
          <a:p>
            <a:endParaRPr lang="hr-HR" sz="3600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2E55C20-AA97-489C-8E5D-1A8ED0717E74}"/>
              </a:ext>
            </a:extLst>
          </p:cNvPr>
          <p:cNvSpPr txBox="1"/>
          <p:nvPr/>
        </p:nvSpPr>
        <p:spPr>
          <a:xfrm>
            <a:off x="0" y="144426"/>
            <a:ext cx="1219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-ljubav je temeljna čovjekova potreba</a:t>
            </a:r>
          </a:p>
          <a:p>
            <a:endParaRPr lang="hr-HR" sz="3600" dirty="0">
              <a:latin typeface="Segoe Print" panose="02000600000000000000" pitchFamily="2" charset="0"/>
            </a:endParaRPr>
          </a:p>
          <a:p>
            <a:r>
              <a:rPr lang="hr-HR" sz="3600" dirty="0">
                <a:latin typeface="Segoe Print" panose="02000600000000000000" pitchFamily="2" charset="0"/>
              </a:rPr>
              <a:t>-ljubav je slobodan izbor</a:t>
            </a:r>
          </a:p>
        </p:txBody>
      </p:sp>
    </p:spTree>
    <p:extLst>
      <p:ext uri="{BB962C8B-B14F-4D97-AF65-F5344CB8AC3E}">
        <p14:creationId xmlns:p14="http://schemas.microsoft.com/office/powerpoint/2010/main" val="207721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tekst, isječak crteža&#10;&#10;Opis je automatski generiran">
            <a:extLst>
              <a:ext uri="{FF2B5EF4-FFF2-40B4-BE49-F238E27FC236}">
                <a16:creationId xmlns:a16="http://schemas.microsoft.com/office/drawing/2014/main" id="{25383FB9-FBF2-43CD-9DEF-0BBD8E878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56"/>
            <a:ext cx="6209836" cy="885444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6168049F-1AE3-49C0-B79F-DF3DB3989928}"/>
              </a:ext>
            </a:extLst>
          </p:cNvPr>
          <p:cNvSpPr txBox="1"/>
          <p:nvPr/>
        </p:nvSpPr>
        <p:spPr>
          <a:xfrm>
            <a:off x="0" y="1757680"/>
            <a:ext cx="62098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-kršćanska ljubav je … 	-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												-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												-</a:t>
            </a:r>
          </a:p>
          <a:p>
            <a:endParaRPr lang="hr-HR" sz="3600" dirty="0">
              <a:latin typeface="Segoe Print" panose="02000600000000000000" pitchFamily="2" charset="0"/>
            </a:endParaRPr>
          </a:p>
          <a:p>
            <a:r>
              <a:rPr lang="hr-HR" sz="3600" dirty="0">
                <a:latin typeface="Segoe Print" panose="02000600000000000000" pitchFamily="2" charset="0"/>
              </a:rPr>
              <a:t>-vrste ljubavi:	-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								-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								-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5993C447-1FC0-4267-A072-8E7C488A5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5" y="4019550"/>
            <a:ext cx="4533900" cy="21336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7212F6D4-19C5-4666-A650-D38A7F05D6AF}"/>
              </a:ext>
            </a:extLst>
          </p:cNvPr>
          <p:cNvSpPr/>
          <p:nvPr/>
        </p:nvSpPr>
        <p:spPr>
          <a:xfrm>
            <a:off x="4524375" y="4019550"/>
            <a:ext cx="2343150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438E1C59-F9C8-4037-BC27-704B09AD0A76}"/>
              </a:ext>
            </a:extLst>
          </p:cNvPr>
          <p:cNvSpPr/>
          <p:nvPr/>
        </p:nvSpPr>
        <p:spPr>
          <a:xfrm>
            <a:off x="5506749" y="3824287"/>
            <a:ext cx="1637434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022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E0E81BD5-28DB-44C3-A4D1-2BBCC4020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"/>
            <a:ext cx="12142202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95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EA184805-E925-4224-B797-3A8BBC7DDC98}"/>
              </a:ext>
            </a:extLst>
          </p:cNvPr>
          <p:cNvSpPr txBox="1"/>
          <p:nvPr/>
        </p:nvSpPr>
        <p:spPr>
          <a:xfrm>
            <a:off x="897328" y="3941686"/>
            <a:ext cx="253901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ZVANJE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74444AB-1FE3-4E1A-81ED-9FB79AD2F6BD}"/>
              </a:ext>
            </a:extLst>
          </p:cNvPr>
          <p:cNvSpPr txBox="1"/>
          <p:nvPr/>
        </p:nvSpPr>
        <p:spPr>
          <a:xfrm>
            <a:off x="133165" y="2592279"/>
            <a:ext cx="5264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Životno zvanje i poziv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9DFD73D-2FAB-4311-8D76-06657F85C792}"/>
              </a:ext>
            </a:extLst>
          </p:cNvPr>
          <p:cNvSpPr txBox="1"/>
          <p:nvPr/>
        </p:nvSpPr>
        <p:spPr>
          <a:xfrm>
            <a:off x="4631219" y="3937547"/>
            <a:ext cx="323147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ZANIMANJE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27AD252-ECFA-4FCD-866C-6219FC31F2B6}"/>
              </a:ext>
            </a:extLst>
          </p:cNvPr>
          <p:cNvSpPr txBox="1"/>
          <p:nvPr/>
        </p:nvSpPr>
        <p:spPr>
          <a:xfrm>
            <a:off x="9434699" y="3937548"/>
            <a:ext cx="185997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POZIV</a:t>
            </a:r>
          </a:p>
        </p:txBody>
      </p: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id="{B80D0495-93BB-43E7-BDEC-ADBD75381719}"/>
              </a:ext>
            </a:extLst>
          </p:cNvPr>
          <p:cNvCxnSpPr>
            <a:stCxn id="4" idx="2"/>
          </p:cNvCxnSpPr>
          <p:nvPr/>
        </p:nvCxnSpPr>
        <p:spPr>
          <a:xfrm flipH="1">
            <a:off x="2166834" y="4588017"/>
            <a:ext cx="1" cy="344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4D242F36-2CFE-4688-9247-4A99B62C7ADB}"/>
              </a:ext>
            </a:extLst>
          </p:cNvPr>
          <p:cNvSpPr txBox="1"/>
          <p:nvPr/>
        </p:nvSpPr>
        <p:spPr>
          <a:xfrm>
            <a:off x="857583" y="5203122"/>
            <a:ext cx="2618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>
                <a:latin typeface="Segoe Print" panose="02000600000000000000" pitchFamily="2" charset="0"/>
              </a:rPr>
              <a:t>stečeno obrazovanje</a:t>
            </a:r>
          </a:p>
        </p:txBody>
      </p:sp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id="{74784B8B-13FC-4BCB-B410-F1F185713E93}"/>
              </a:ext>
            </a:extLst>
          </p:cNvPr>
          <p:cNvCxnSpPr/>
          <p:nvPr/>
        </p:nvCxnSpPr>
        <p:spPr>
          <a:xfrm flipH="1">
            <a:off x="6246953" y="4567946"/>
            <a:ext cx="1" cy="344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avni poveznik sa strelicom 15">
            <a:extLst>
              <a:ext uri="{FF2B5EF4-FFF2-40B4-BE49-F238E27FC236}">
                <a16:creationId xmlns:a16="http://schemas.microsoft.com/office/drawing/2014/main" id="{32525ABF-2BA0-4634-A9E3-6D008E09E1B0}"/>
              </a:ext>
            </a:extLst>
          </p:cNvPr>
          <p:cNvCxnSpPr/>
          <p:nvPr/>
        </p:nvCxnSpPr>
        <p:spPr>
          <a:xfrm flipH="1">
            <a:off x="10373583" y="4567946"/>
            <a:ext cx="1" cy="344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03C5B2C6-5D2A-4DD0-9BD7-B6708EC7C43B}"/>
              </a:ext>
            </a:extLst>
          </p:cNvPr>
          <p:cNvSpPr txBox="1"/>
          <p:nvPr/>
        </p:nvSpPr>
        <p:spPr>
          <a:xfrm>
            <a:off x="4628090" y="5203122"/>
            <a:ext cx="32314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>
                <a:latin typeface="Segoe Print" panose="02000600000000000000" pitchFamily="2" charset="0"/>
              </a:rPr>
              <a:t>posao koji netko radi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31A59FD1-7DEB-4395-B515-FEC40082EEB4}"/>
              </a:ext>
            </a:extLst>
          </p:cNvPr>
          <p:cNvSpPr txBox="1"/>
          <p:nvPr/>
        </p:nvSpPr>
        <p:spPr>
          <a:xfrm>
            <a:off x="9064333" y="5203122"/>
            <a:ext cx="2618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>
                <a:latin typeface="Segoe Print" panose="02000600000000000000" pitchFamily="2" charset="0"/>
              </a:rPr>
              <a:t>prihvaćanje i življenje vrednota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D518838F-26A1-4547-8CFB-D9243C7E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829" y="627767"/>
            <a:ext cx="7848039" cy="119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8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 animBg="1"/>
      <p:bldP spid="11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E0E81BD5-28DB-44C3-A4D1-2BBCC4020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"/>
            <a:ext cx="12142202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66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9A0E9917-4D2B-4FA8-9C39-26FFB3BE806F}"/>
              </a:ext>
            </a:extLst>
          </p:cNvPr>
          <p:cNvSpPr txBox="1"/>
          <p:nvPr/>
        </p:nvSpPr>
        <p:spPr>
          <a:xfrm>
            <a:off x="-1" y="249382"/>
            <a:ext cx="9206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latin typeface="Segoe Print" panose="02000600000000000000" pitchFamily="2" charset="0"/>
              </a:rPr>
              <a:t>VAŽNO</a:t>
            </a:r>
            <a:r>
              <a:rPr lang="hr-HR" sz="3600" dirty="0">
                <a:latin typeface="Segoe Print" panose="02000600000000000000" pitchFamily="2" charset="0"/>
              </a:rPr>
              <a:t> za izbor pravog zvanja: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B8F50D9D-4AAE-443E-8934-4014EB70A73D}"/>
              </a:ext>
            </a:extLst>
          </p:cNvPr>
          <p:cNvSpPr txBox="1"/>
          <p:nvPr/>
        </p:nvSpPr>
        <p:spPr>
          <a:xfrm>
            <a:off x="-1" y="1298864"/>
            <a:ext cx="122716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-savjeti za profesionalna usmjerenja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-poznavati sebe, svoje interese i navike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-biti svjestan svojih sposobnosti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-osluškivati Božji glas 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-savjeti drugih (roditelja, učitelja, baka i djedova …)</a:t>
            </a:r>
          </a:p>
          <a:p>
            <a:r>
              <a:rPr lang="hr-HR" sz="3600" b="1" dirty="0">
                <a:latin typeface="Segoe Print" panose="02000600000000000000" pitchFamily="2" charset="0"/>
              </a:rPr>
              <a:t>-konačna odluka mora biti tvoja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1EBC08F8-FF98-47FA-9617-F4BE4E2BE8B1}"/>
              </a:ext>
            </a:extLst>
          </p:cNvPr>
          <p:cNvSpPr txBox="1"/>
          <p:nvPr/>
        </p:nvSpPr>
        <p:spPr>
          <a:xfrm>
            <a:off x="-322118" y="5559136"/>
            <a:ext cx="12514118" cy="1277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algn="just" fontAlgn="ctr">
              <a:lnSpc>
                <a:spcPct val="107000"/>
              </a:lnSpc>
              <a:spcAft>
                <a:spcPts val="800"/>
              </a:spcAft>
            </a:pPr>
            <a:r>
              <a:rPr lang="hr-HR" sz="3600" b="1" dirty="0">
                <a:solidFill>
                  <a:srgbClr val="FF0000"/>
                </a:solidFill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Kršćani imaju poziv na svetost i osluškuju u srcu što im Bog govori.</a:t>
            </a:r>
            <a:endParaRPr lang="hr-HR" sz="3600" b="1" dirty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72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83FD052F-392E-47D3-83BC-F9B82A807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481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4000" b="1" dirty="0">
                <a:latin typeface="Segoe Print" panose="02000600000000000000" pitchFamily="2" charset="0"/>
              </a:rPr>
              <a:t>Oblici poziva u Crkvi: 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E69AAAC8-738C-4BE2-A4B6-1208458833B7}"/>
              </a:ext>
            </a:extLst>
          </p:cNvPr>
          <p:cNvSpPr txBox="1"/>
          <p:nvPr/>
        </p:nvSpPr>
        <p:spPr>
          <a:xfrm>
            <a:off x="2484438" y="1341438"/>
            <a:ext cx="6659562" cy="4400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r-HR" sz="4000" dirty="0">
                <a:latin typeface="Segoe Print" panose="02000600000000000000" pitchFamily="2" charset="0"/>
              </a:rPr>
              <a:t>-svećenički</a:t>
            </a:r>
          </a:p>
          <a:p>
            <a:pPr eaLnBrk="1" hangingPunct="1">
              <a:defRPr/>
            </a:pPr>
            <a:endParaRPr lang="hr-HR" sz="4000" dirty="0">
              <a:latin typeface="Segoe Print" panose="02000600000000000000" pitchFamily="2" charset="0"/>
            </a:endParaRPr>
          </a:p>
          <a:p>
            <a:pPr eaLnBrk="1" hangingPunct="1">
              <a:defRPr/>
            </a:pPr>
            <a:r>
              <a:rPr lang="hr-HR" sz="4000" dirty="0">
                <a:latin typeface="Segoe Print" panose="02000600000000000000" pitchFamily="2" charset="0"/>
              </a:rPr>
              <a:t>-redovnički</a:t>
            </a:r>
          </a:p>
          <a:p>
            <a:pPr eaLnBrk="1" hangingPunct="1">
              <a:defRPr/>
            </a:pPr>
            <a:endParaRPr lang="hr-HR" sz="4000" dirty="0">
              <a:latin typeface="Segoe Print" panose="02000600000000000000" pitchFamily="2" charset="0"/>
            </a:endParaRPr>
          </a:p>
          <a:p>
            <a:pPr eaLnBrk="1" hangingPunct="1">
              <a:defRPr/>
            </a:pPr>
            <a:r>
              <a:rPr lang="hr-HR" sz="4000" dirty="0">
                <a:latin typeface="Segoe Print" panose="02000600000000000000" pitchFamily="2" charset="0"/>
              </a:rPr>
              <a:t>-bračni</a:t>
            </a:r>
          </a:p>
          <a:p>
            <a:pPr eaLnBrk="1" hangingPunct="1">
              <a:defRPr/>
            </a:pPr>
            <a:endParaRPr lang="hr-HR" sz="4000" dirty="0">
              <a:latin typeface="Segoe Print" panose="02000600000000000000" pitchFamily="2" charset="0"/>
            </a:endParaRPr>
          </a:p>
          <a:p>
            <a:pPr eaLnBrk="1" hangingPunct="1">
              <a:defRPr/>
            </a:pPr>
            <a:r>
              <a:rPr lang="hr-HR" sz="4000" dirty="0">
                <a:latin typeface="Segoe Print" panose="02000600000000000000" pitchFamily="2" charset="0"/>
              </a:rPr>
              <a:t>-samački</a:t>
            </a:r>
          </a:p>
        </p:txBody>
      </p:sp>
    </p:spTree>
    <p:extLst>
      <p:ext uri="{BB962C8B-B14F-4D97-AF65-F5344CB8AC3E}">
        <p14:creationId xmlns:p14="http://schemas.microsoft.com/office/powerpoint/2010/main" val="141640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27F89CC8-0981-44DE-8F2A-70BFA5E1C2BD}"/>
              </a:ext>
            </a:extLst>
          </p:cNvPr>
          <p:cNvSpPr txBox="1"/>
          <p:nvPr/>
        </p:nvSpPr>
        <p:spPr>
          <a:xfrm>
            <a:off x="0" y="17664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latin typeface="Segoe Print" panose="02000600000000000000" pitchFamily="2" charset="0"/>
              </a:rPr>
              <a:t>Kršćanski brak kao poziv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4A5A965E-B5DF-4859-957B-A4C1E4F324B6}"/>
              </a:ext>
            </a:extLst>
          </p:cNvPr>
          <p:cNvSpPr txBox="1"/>
          <p:nvPr/>
        </p:nvSpPr>
        <p:spPr>
          <a:xfrm>
            <a:off x="498763" y="1107214"/>
            <a:ext cx="1257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        -jedan od oblika kršćanskog života,   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        -zajednica muškarca i žene,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	   -božanska ustanova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2A35D259-9DC2-4384-9BE0-543A80D05DF6}"/>
              </a:ext>
            </a:extLst>
          </p:cNvPr>
          <p:cNvSpPr txBox="1"/>
          <p:nvPr/>
        </p:nvSpPr>
        <p:spPr>
          <a:xfrm>
            <a:off x="0" y="1107214"/>
            <a:ext cx="6499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-brak je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3DF92A81-BFEF-43FB-9CD1-2AB1BB4CBE68}"/>
              </a:ext>
            </a:extLst>
          </p:cNvPr>
          <p:cNvSpPr txBox="1"/>
          <p:nvPr/>
        </p:nvSpPr>
        <p:spPr>
          <a:xfrm>
            <a:off x="-132484" y="3145778"/>
            <a:ext cx="6764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-svojstva kršćanske ženidbe: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9866EBC8-20A2-477D-9298-6AB21875F58B}"/>
              </a:ext>
            </a:extLst>
          </p:cNvPr>
          <p:cNvSpPr txBox="1"/>
          <p:nvPr/>
        </p:nvSpPr>
        <p:spPr>
          <a:xfrm>
            <a:off x="6785263" y="3145778"/>
            <a:ext cx="5081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-jedinstvo (jedan muškarac i jedna žena)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-nerazrješivost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-otvorenost životu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57B56E75-39B9-4450-94B0-5942F73A6BAA}"/>
              </a:ext>
            </a:extLst>
          </p:cNvPr>
          <p:cNvSpPr txBox="1"/>
          <p:nvPr/>
        </p:nvSpPr>
        <p:spPr>
          <a:xfrm>
            <a:off x="0" y="6106160"/>
            <a:ext cx="559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-ženidbena privola</a:t>
            </a:r>
          </a:p>
        </p:txBody>
      </p:sp>
    </p:spTree>
    <p:extLst>
      <p:ext uri="{BB962C8B-B14F-4D97-AF65-F5344CB8AC3E}">
        <p14:creationId xmlns:p14="http://schemas.microsoft.com/office/powerpoint/2010/main" val="260633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A1157727-4867-4A42-8023-583988487B8D}"/>
              </a:ext>
            </a:extLst>
          </p:cNvPr>
          <p:cNvSpPr txBox="1"/>
          <p:nvPr/>
        </p:nvSpPr>
        <p:spPr>
          <a:xfrm>
            <a:off x="0" y="17664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latin typeface="Segoe Print" panose="02000600000000000000" pitchFamily="2" charset="0"/>
              </a:rPr>
              <a:t>Duhovni poziv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757FE1D9-D918-40C9-A926-E36B63D644B0}"/>
              </a:ext>
            </a:extLst>
          </p:cNvPr>
          <p:cNvSpPr txBox="1"/>
          <p:nvPr/>
        </p:nvSpPr>
        <p:spPr>
          <a:xfrm>
            <a:off x="0" y="1350818"/>
            <a:ext cx="1219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- život posvećen Bogu u beženstvu koji svoju ljubav bezuvjetno daruje cijeloj crkvenoj zajednici</a:t>
            </a:r>
          </a:p>
          <a:p>
            <a:endParaRPr lang="hr-HR" sz="3600" dirty="0">
              <a:latin typeface="Segoe Print" panose="02000600000000000000" pitchFamily="2" charset="0"/>
            </a:endParaRPr>
          </a:p>
          <a:p>
            <a:r>
              <a:rPr lang="hr-HR" sz="3600" dirty="0">
                <a:latin typeface="Segoe Print" panose="02000600000000000000" pitchFamily="2" charset="0"/>
              </a:rPr>
              <a:t>- svećenik, redovnik, redovnica</a:t>
            </a:r>
          </a:p>
          <a:p>
            <a:endParaRPr lang="hr-HR" sz="3600" dirty="0">
              <a:latin typeface="Segoe Print" panose="02000600000000000000" pitchFamily="2" charset="0"/>
            </a:endParaRPr>
          </a:p>
          <a:p>
            <a:r>
              <a:rPr lang="hr-HR" sz="3600" dirty="0">
                <a:latin typeface="Segoe Print" panose="02000600000000000000" pitchFamily="2" charset="0"/>
              </a:rPr>
              <a:t>- tri stupnja svetog reda</a:t>
            </a:r>
          </a:p>
          <a:p>
            <a:endParaRPr lang="hr-HR" sz="3600" dirty="0">
              <a:latin typeface="Segoe Print" panose="02000600000000000000" pitchFamily="2" charset="0"/>
            </a:endParaRPr>
          </a:p>
          <a:p>
            <a:r>
              <a:rPr lang="hr-HR" sz="3600" dirty="0">
                <a:latin typeface="Segoe Print" panose="02000600000000000000" pitchFamily="2" charset="0"/>
              </a:rPr>
              <a:t>- redovnički zavjeti</a:t>
            </a:r>
          </a:p>
        </p:txBody>
      </p:sp>
    </p:spTree>
    <p:extLst>
      <p:ext uri="{BB962C8B-B14F-4D97-AF65-F5344CB8AC3E}">
        <p14:creationId xmlns:p14="http://schemas.microsoft.com/office/powerpoint/2010/main" val="375248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F1BAE406-39A2-4E21-8E85-0DF503E1D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"/>
            <a:ext cx="12024321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42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>
            <a:extLst>
              <a:ext uri="{FF2B5EF4-FFF2-40B4-BE49-F238E27FC236}">
                <a16:creationId xmlns:a16="http://schemas.microsoft.com/office/drawing/2014/main" id="{A5AD82F7-0A57-4753-BE6A-C03F906C4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709978"/>
            <a:ext cx="1219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r-HR" sz="2400" dirty="0">
                <a:latin typeface="Segoe Print" panose="02000600000000000000" pitchFamily="2" charset="0"/>
              </a:rPr>
              <a:t>-korijene religioznosti uočavamo svaki put kada se netko pita o </a:t>
            </a:r>
            <a:r>
              <a:rPr lang="hr-HR" sz="2400" b="1" dirty="0">
                <a:latin typeface="Segoe Print" panose="02000600000000000000" pitchFamily="2" charset="0"/>
              </a:rPr>
              <a:t>razlogu</a:t>
            </a:r>
            <a:r>
              <a:rPr lang="hr-HR" sz="2400" dirty="0">
                <a:latin typeface="Segoe Print" panose="02000600000000000000" pitchFamily="2" charset="0"/>
              </a:rPr>
              <a:t> svog postojanja: </a:t>
            </a:r>
            <a:endParaRPr lang="en-US" sz="2400" dirty="0">
              <a:latin typeface="Segoe Print" panose="02000600000000000000" pitchFamily="2" charset="0"/>
            </a:endParaRP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886FDA33-EDF7-462B-8810-BF5ECBD39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860" y="2123181"/>
            <a:ext cx="41925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r-HR" altLang="sr-Latn-RS" sz="2400" b="1" dirty="0">
                <a:latin typeface="Segoe Print" panose="02000600000000000000" pitchFamily="2" charset="0"/>
              </a:rPr>
              <a:t>granična pitanja</a:t>
            </a:r>
            <a:endParaRPr lang="en-US" altLang="sr-Latn-RS" sz="2400" b="1" dirty="0">
              <a:latin typeface="Segoe Print" panose="02000600000000000000" pitchFamily="2" charset="0"/>
            </a:endParaRPr>
          </a:p>
        </p:txBody>
      </p:sp>
      <p:sp>
        <p:nvSpPr>
          <p:cNvPr id="3078" name="Text Box 6">
            <a:extLst>
              <a:ext uri="{FF2B5EF4-FFF2-40B4-BE49-F238E27FC236}">
                <a16:creationId xmlns:a16="http://schemas.microsoft.com/office/drawing/2014/main" id="{28231CC8-FD3A-4954-BBF6-682EF27E5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612" y="2966938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r-HR" altLang="sr-Latn-RS" sz="2400" dirty="0">
                <a:latin typeface="Segoe Print" panose="02000600000000000000" pitchFamily="2" charset="0"/>
              </a:rPr>
              <a:t>susrećemo se s nečim što nas nadilazi, što nam je nedokučivo – okrećemo se Bogu</a:t>
            </a:r>
            <a:endParaRPr lang="en-US" altLang="sr-Latn-RS" sz="2400" dirty="0">
              <a:latin typeface="Segoe Print" panose="02000600000000000000" pitchFamily="2" charset="0"/>
            </a:endParaRPr>
          </a:p>
        </p:txBody>
      </p:sp>
      <p:sp>
        <p:nvSpPr>
          <p:cNvPr id="3080" name="Line 8">
            <a:extLst>
              <a:ext uri="{FF2B5EF4-FFF2-40B4-BE49-F238E27FC236}">
                <a16:creationId xmlns:a16="http://schemas.microsoft.com/office/drawing/2014/main" id="{B839BD6E-9D5C-4335-AF48-580F27C7762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8057" y="2301906"/>
            <a:ext cx="576263" cy="0"/>
          </a:xfrm>
          <a:prstGeom prst="line">
            <a:avLst/>
          </a:prstGeom>
          <a:ln w="285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hr-HR" sz="2400" dirty="0">
              <a:latin typeface="Segoe Print" panose="02000600000000000000" pitchFamily="2" charset="0"/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F4A4C6A3-8E2B-43BF-9E8F-FA3BA2E27D17}"/>
              </a:ext>
            </a:extLst>
          </p:cNvPr>
          <p:cNvSpPr txBox="1"/>
          <p:nvPr/>
        </p:nvSpPr>
        <p:spPr>
          <a:xfrm>
            <a:off x="-1" y="771386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r-HR" sz="2400" b="1" dirty="0">
                <a:latin typeface="Segoe Print" panose="02000600000000000000" pitchFamily="2" charset="0"/>
              </a:rPr>
              <a:t>Od religije do vjere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AD73C5E0-29DC-4F4C-A1FB-0DA8004C5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9" y="406356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Segoe Print" panose="02000600000000000000" pitchFamily="2" charset="0"/>
              </a:rPr>
              <a:t>-čovjek je po svojoj naravi okrenut Bogu</a:t>
            </a:r>
          </a:p>
        </p:txBody>
      </p:sp>
      <p:cxnSp>
        <p:nvCxnSpPr>
          <p:cNvPr id="5" name="Ravni poveznik sa strelicom 4">
            <a:extLst>
              <a:ext uri="{FF2B5EF4-FFF2-40B4-BE49-F238E27FC236}">
                <a16:creationId xmlns:a16="http://schemas.microsoft.com/office/drawing/2014/main" id="{01F87B9E-DB28-4A6F-9C93-ACC6C6F47793}"/>
              </a:ext>
            </a:extLst>
          </p:cNvPr>
          <p:cNvCxnSpPr>
            <a:cxnSpLocks/>
          </p:cNvCxnSpPr>
          <p:nvPr/>
        </p:nvCxnSpPr>
        <p:spPr>
          <a:xfrm>
            <a:off x="3731734" y="2469437"/>
            <a:ext cx="0" cy="404071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 Box 4">
            <a:extLst>
              <a:ext uri="{FF2B5EF4-FFF2-40B4-BE49-F238E27FC236}">
                <a16:creationId xmlns:a16="http://schemas.microsoft.com/office/drawing/2014/main" id="{E9242C2B-FE4E-4ED2-ACA6-734058F7D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51788"/>
            <a:ext cx="1212689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Segoe Print" panose="02000600000000000000" pitchFamily="2" charset="0"/>
              </a:rPr>
              <a:t>		   - prirodna (naravna) okrenutost prema onome što nas nadilazi (postoji u svakom čovjeku)</a:t>
            </a:r>
            <a:endParaRPr lang="en-US" altLang="sr-Latn-RS" sz="2400" dirty="0">
              <a:latin typeface="Segoe Print" panose="02000600000000000000" pitchFamily="2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F2C118D0-966E-4B20-AF7B-66C022836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1" y="5861872"/>
            <a:ext cx="1212689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2400" dirty="0">
                <a:latin typeface="Segoe Print" panose="02000600000000000000" pitchFamily="2" charset="0"/>
              </a:rPr>
              <a:t>-razvoj religioznosti znatno ovisi o utjecaju okoline (može čak i negirati Božje postojanje)</a:t>
            </a:r>
            <a:endParaRPr lang="en-US" altLang="sr-Latn-RS" sz="2400" dirty="0">
              <a:latin typeface="Segoe Print" panose="02000600000000000000" pitchFamily="2" charset="0"/>
            </a:endParaRP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5D8D8B30-675E-4CA4-8890-0B766A40A650}"/>
              </a:ext>
            </a:extLst>
          </p:cNvPr>
          <p:cNvSpPr/>
          <p:nvPr/>
        </p:nvSpPr>
        <p:spPr>
          <a:xfrm>
            <a:off x="0" y="4706625"/>
            <a:ext cx="2290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hr-H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anose="02000600000000000000" pitchFamily="2" charset="0"/>
              </a:rPr>
              <a:t>-</a:t>
            </a:r>
            <a:r>
              <a:rPr lang="hr-HR" sz="2400" b="1" dirty="0">
                <a:solidFill>
                  <a:srgbClr val="000000"/>
                </a:solidFill>
                <a:latin typeface="Segoe Print" panose="02000600000000000000" pitchFamily="2" charset="0"/>
              </a:rPr>
              <a:t>religioznost</a:t>
            </a:r>
            <a:r>
              <a:rPr lang="hr-HR" sz="2400" dirty="0">
                <a:solidFill>
                  <a:srgbClr val="000000"/>
                </a:solidFill>
                <a:latin typeface="Arial" charset="0"/>
              </a:rPr>
              <a:t> </a:t>
            </a:r>
            <a:endParaRPr lang="hr-HR" sz="2400" dirty="0">
              <a:latin typeface="Arial" charset="0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57D9F32-E920-49A5-8CF4-7AE08A99AED3}"/>
              </a:ext>
            </a:extLst>
          </p:cNvPr>
          <p:cNvSpPr txBox="1"/>
          <p:nvPr/>
        </p:nvSpPr>
        <p:spPr>
          <a:xfrm>
            <a:off x="3124939" y="83813"/>
            <a:ext cx="6134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Segoe Print" panose="02000600000000000000" pitchFamily="2" charset="0"/>
              </a:rPr>
              <a:t>ČOVJEKOVA RELIGIOZNOST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77" grpId="0"/>
      <p:bldP spid="3078" grpId="0"/>
      <p:bldP spid="2" grpId="0"/>
      <p:bldP spid="3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1EAD172A-FFAB-4D26-99A8-7C8069189C77}"/>
              </a:ext>
            </a:extLst>
          </p:cNvPr>
          <p:cNvSpPr txBox="1"/>
          <p:nvPr/>
        </p:nvSpPr>
        <p:spPr>
          <a:xfrm>
            <a:off x="0" y="195309"/>
            <a:ext cx="7741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-različiti su putevi kojima čovjek dolazi do Boga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-kroz povijest religije se razvijaju</a:t>
            </a:r>
          </a:p>
          <a:p>
            <a:endParaRPr lang="hr-HR" sz="2400" dirty="0">
              <a:latin typeface="Segoe Print" panose="02000600000000000000" pitchFamily="2" charset="0"/>
            </a:endParaRPr>
          </a:p>
        </p:txBody>
      </p:sp>
      <p:sp>
        <p:nvSpPr>
          <p:cNvPr id="3" name="Pravokutnik 2">
            <a:hlinkClick r:id="rId2" action="ppaction://hlinksldjump"/>
            <a:extLst>
              <a:ext uri="{FF2B5EF4-FFF2-40B4-BE49-F238E27FC236}">
                <a16:creationId xmlns:a16="http://schemas.microsoft.com/office/drawing/2014/main" id="{27011641-3252-4334-A267-60FE3A8F0210}"/>
              </a:ext>
            </a:extLst>
          </p:cNvPr>
          <p:cNvSpPr/>
          <p:nvPr/>
        </p:nvSpPr>
        <p:spPr>
          <a:xfrm>
            <a:off x="1036065" y="911181"/>
            <a:ext cx="228418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5366FC84-85AA-45BD-8F24-9E1FBFB51451}"/>
              </a:ext>
            </a:extLst>
          </p:cNvPr>
          <p:cNvSpPr txBox="1"/>
          <p:nvPr/>
        </p:nvSpPr>
        <p:spPr>
          <a:xfrm>
            <a:off x="-74014" y="1764969"/>
            <a:ext cx="176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-</a:t>
            </a:r>
            <a:r>
              <a:rPr lang="hr-HR" sz="2400" b="1" dirty="0">
                <a:latin typeface="Segoe Print" panose="02000600000000000000" pitchFamily="2" charset="0"/>
              </a:rPr>
              <a:t>religija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CAE0905-6620-4C7A-97A1-47DCE2D3C115}"/>
              </a:ext>
            </a:extLst>
          </p:cNvPr>
          <p:cNvSpPr txBox="1"/>
          <p:nvPr/>
        </p:nvSpPr>
        <p:spPr>
          <a:xfrm>
            <a:off x="1219158" y="1764969"/>
            <a:ext cx="108988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-sustav vjerovanja, etičkih vrijednosti i čina kojima čovjek izražava svoj odnos prema Svetomu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-odnosi se na određenu skupinu pripadnika koja dijeli religiozno iskustvo i zajedničko tumačenje života i smrti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-ima vanjske oblike i društveno obilježje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E98785A1-46F5-4EA8-AAD4-D6BDD71D2EBF}"/>
              </a:ext>
            </a:extLst>
          </p:cNvPr>
          <p:cNvSpPr txBox="1"/>
          <p:nvPr/>
        </p:nvSpPr>
        <p:spPr>
          <a:xfrm>
            <a:off x="2926" y="47652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-obilježja religioznih zajednica: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FEED1285-17D5-44B8-8A1D-3E65CC7F25F6}"/>
              </a:ext>
            </a:extLst>
          </p:cNvPr>
          <p:cNvSpPr txBox="1"/>
          <p:nvPr/>
        </p:nvSpPr>
        <p:spPr>
          <a:xfrm>
            <a:off x="4974442" y="4765207"/>
            <a:ext cx="7452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-vjerovanje (vjerski nauk)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-obredna slavlja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-simbole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-upute o načinu života</a:t>
            </a:r>
          </a:p>
        </p:txBody>
      </p:sp>
    </p:spTree>
    <p:extLst>
      <p:ext uri="{BB962C8B-B14F-4D97-AF65-F5344CB8AC3E}">
        <p14:creationId xmlns:p14="http://schemas.microsoft.com/office/powerpoint/2010/main" val="254514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59174" y="290635"/>
            <a:ext cx="161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-vjera: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1239797" y="290635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-dar Božji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-osobni odnos s Bogom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-unutarnji stav – jedan poseban odnos prema Bogu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-susret sa živim Bogom (vjerujem u Boga, vjerujem Bogu, imam povjerenje u Boga)</a:t>
            </a:r>
          </a:p>
        </p:txBody>
      </p:sp>
      <p:pic>
        <p:nvPicPr>
          <p:cNvPr id="8" name="Slika 7" descr="Slika na kojoj se prikazuje tekst&#10;&#10;Opis je automatski generiran">
            <a:extLst>
              <a:ext uri="{FF2B5EF4-FFF2-40B4-BE49-F238E27FC236}">
                <a16:creationId xmlns:a16="http://schemas.microsoft.com/office/drawing/2014/main" id="{2D8336ED-26EA-43F7-B287-332EA4E65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8" y="2854278"/>
            <a:ext cx="9292115" cy="280952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D6B1099-B083-41F3-9836-788465C9F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288" y="5189163"/>
            <a:ext cx="7426699" cy="47464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989771B-65A0-4490-A83C-BCE1B5E3A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797" y="2550406"/>
            <a:ext cx="531495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7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F1BAE406-39A2-4E21-8E85-0DF503E1D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"/>
            <a:ext cx="12024321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17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6791EBC3-058C-4AAF-8EBC-E71C3651EF91}"/>
              </a:ext>
            </a:extLst>
          </p:cNvPr>
          <p:cNvSpPr txBox="1"/>
          <p:nvPr/>
        </p:nvSpPr>
        <p:spPr>
          <a:xfrm>
            <a:off x="71021" y="230819"/>
            <a:ext cx="12055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latin typeface="Segoe Print" panose="02000600000000000000" pitchFamily="2" charset="0"/>
              </a:rPr>
              <a:t>Pogrešne slike Bog</a:t>
            </a:r>
            <a:r>
              <a:rPr lang="hr-HR" sz="2400" dirty="0">
                <a:latin typeface="Segoe Print" panose="02000600000000000000" pitchFamily="2" charset="0"/>
              </a:rPr>
              <a:t>a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FFAD63B-E0E4-437C-B4BA-640D5DEACACC}"/>
              </a:ext>
            </a:extLst>
          </p:cNvPr>
          <p:cNvSpPr txBox="1"/>
          <p:nvPr/>
        </p:nvSpPr>
        <p:spPr>
          <a:xfrm>
            <a:off x="0" y="125393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0" dirty="0">
                <a:solidFill>
                  <a:srgbClr val="323232"/>
                </a:solidFill>
                <a:effectLst/>
                <a:latin typeface="Segoe Print" panose="02000600000000000000" pitchFamily="2" charset="0"/>
              </a:rPr>
              <a:t>Ljudi često imaju pogrešne slike Boga:</a:t>
            </a:r>
            <a:endParaRPr lang="hr-HR" sz="2400" dirty="0">
              <a:latin typeface="Segoe Print" panose="02000600000000000000" pitchFamily="2" charset="0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9D20BB75-C813-47F2-A274-A51B932958A3}"/>
              </a:ext>
            </a:extLst>
          </p:cNvPr>
          <p:cNvSpPr txBox="1"/>
          <p:nvPr/>
        </p:nvSpPr>
        <p:spPr>
          <a:xfrm>
            <a:off x="6096000" y="1253937"/>
            <a:ext cx="51963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0" dirty="0">
                <a:solidFill>
                  <a:srgbClr val="323232"/>
                </a:solidFill>
                <a:effectLst/>
                <a:latin typeface="Segoe Print" panose="02000600000000000000" pitchFamily="2" charset="0"/>
              </a:rPr>
              <a:t>»Bog djedica«, („udaljeni Bog”)</a:t>
            </a:r>
          </a:p>
          <a:p>
            <a:r>
              <a:rPr lang="hr-HR" sz="2400" b="0" i="0" dirty="0">
                <a:solidFill>
                  <a:srgbClr val="323232"/>
                </a:solidFill>
                <a:effectLst/>
                <a:latin typeface="Segoe Print" panose="02000600000000000000" pitchFamily="2" charset="0"/>
              </a:rPr>
              <a:t>»Bog sudac«, </a:t>
            </a:r>
          </a:p>
          <a:p>
            <a:r>
              <a:rPr lang="hr-HR" sz="2400" b="0" i="0" dirty="0">
                <a:solidFill>
                  <a:srgbClr val="323232"/>
                </a:solidFill>
                <a:effectLst/>
                <a:latin typeface="Segoe Print" panose="02000600000000000000" pitchFamily="2" charset="0"/>
              </a:rPr>
              <a:t>»Bog pomoćnik u nevolji«,  </a:t>
            </a:r>
          </a:p>
          <a:p>
            <a:r>
              <a:rPr lang="hr-HR" sz="2400" b="0" i="0" dirty="0">
                <a:solidFill>
                  <a:srgbClr val="323232"/>
                </a:solidFill>
                <a:effectLst/>
                <a:latin typeface="Segoe Print" panose="02000600000000000000" pitchFamily="2" charset="0"/>
              </a:rPr>
              <a:t>»Bog slavlja«, </a:t>
            </a:r>
          </a:p>
          <a:p>
            <a:r>
              <a:rPr lang="hr-HR" sz="2400" b="0" i="0" dirty="0">
                <a:solidFill>
                  <a:srgbClr val="323232"/>
                </a:solidFill>
                <a:effectLst/>
                <a:latin typeface="Segoe Print" panose="02000600000000000000" pitchFamily="2" charset="0"/>
              </a:rPr>
              <a:t>»Bog pogodbe« itd.</a:t>
            </a:r>
            <a:endParaRPr lang="hr-HR" sz="2400" dirty="0">
              <a:latin typeface="Segoe Print" panose="02000600000000000000" pitchFamily="2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28F1342-C571-496D-9092-203A31CC2E79}"/>
              </a:ext>
            </a:extLst>
          </p:cNvPr>
          <p:cNvSpPr txBox="1"/>
          <p:nvPr/>
        </p:nvSpPr>
        <p:spPr>
          <a:xfrm>
            <a:off x="0" y="3665071"/>
            <a:ext cx="8025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latin typeface="Segoe Print" panose="02000600000000000000" pitchFamily="2" charset="0"/>
              </a:rPr>
              <a:t>Prava slika Boga </a:t>
            </a:r>
            <a:r>
              <a:rPr lang="hr-HR" sz="2400" dirty="0">
                <a:latin typeface="Segoe Print" panose="02000600000000000000" pitchFamily="2" charset="0"/>
              </a:rPr>
              <a:t>je ona koju je objavio Isus Krist.</a:t>
            </a:r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3330E012-C751-43E9-91FA-BF31EF070E2C}"/>
              </a:ext>
            </a:extLst>
          </p:cNvPr>
          <p:cNvCxnSpPr/>
          <p:nvPr/>
        </p:nvCxnSpPr>
        <p:spPr>
          <a:xfrm>
            <a:off x="1260629" y="4126736"/>
            <a:ext cx="0" cy="5517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id="{62FB939B-90CD-49E1-88C3-12181E69EDB7}"/>
              </a:ext>
            </a:extLst>
          </p:cNvPr>
          <p:cNvCxnSpPr/>
          <p:nvPr/>
        </p:nvCxnSpPr>
        <p:spPr>
          <a:xfrm>
            <a:off x="1260629" y="4687410"/>
            <a:ext cx="12517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85B3B40C-91C8-4196-80F5-623CFABF7BDB}"/>
              </a:ext>
            </a:extLst>
          </p:cNvPr>
          <p:cNvSpPr txBox="1"/>
          <p:nvPr/>
        </p:nvSpPr>
        <p:spPr>
          <a:xfrm>
            <a:off x="2592279" y="4465468"/>
            <a:ext cx="504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Otac pun nježnosti i milosrđa: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1C8B8F51-F7B9-4143-AF38-9572A9E135B9}"/>
              </a:ext>
            </a:extLst>
          </p:cNvPr>
          <p:cNvSpPr txBox="1"/>
          <p:nvPr/>
        </p:nvSpPr>
        <p:spPr>
          <a:xfrm>
            <a:off x="7377344" y="4465468"/>
            <a:ext cx="47495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-brine se za nas,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-poštuje našu slobodu,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-ljubi nas unatoč grijesima</a:t>
            </a:r>
          </a:p>
        </p:txBody>
      </p:sp>
    </p:spTree>
    <p:extLst>
      <p:ext uri="{BB962C8B-B14F-4D97-AF65-F5344CB8AC3E}">
        <p14:creationId xmlns:p14="http://schemas.microsoft.com/office/powerpoint/2010/main" val="280011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F1BAE406-39A2-4E21-8E85-0DF503E1D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"/>
            <a:ext cx="12024321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63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B295C613-19DB-404F-8CA5-EEE3598C6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54" y="477392"/>
            <a:ext cx="8337023" cy="224675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ED0E0F8-480C-4848-B9D7-64B044D6A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52" y="339279"/>
            <a:ext cx="8839200" cy="27622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329D3E7-E380-42BA-A507-37B201351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754" y="224979"/>
            <a:ext cx="1041294" cy="781050"/>
          </a:xfrm>
          <a:prstGeom prst="rect">
            <a:avLst/>
          </a:prstGeom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8DF321A8-5445-4F9C-99D0-BAA92CB60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4367"/>
            <a:ext cx="11895542" cy="196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74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BE3760D1-6771-46A0-A220-8A6E98C0E8C1}"/>
              </a:ext>
            </a:extLst>
          </p:cNvPr>
          <p:cNvSpPr txBox="1"/>
          <p:nvPr/>
        </p:nvSpPr>
        <p:spPr>
          <a:xfrm>
            <a:off x="0" y="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NIJEKANJE BOGA</a:t>
            </a:r>
          </a:p>
          <a:p>
            <a:pPr algn="ctr"/>
            <a:endParaRPr lang="hr-H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r>
              <a:rPr lang="hr-H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Ateizam i vjerska ravnodušnost</a:t>
            </a:r>
          </a:p>
        </p:txBody>
      </p:sp>
    </p:spTree>
    <p:extLst>
      <p:ext uri="{BB962C8B-B14F-4D97-AF65-F5344CB8AC3E}">
        <p14:creationId xmlns:p14="http://schemas.microsoft.com/office/powerpoint/2010/main" val="139259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F1BAE406-39A2-4E21-8E85-0DF503E1D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"/>
            <a:ext cx="12024321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58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">
            <a:extLst>
              <a:ext uri="{FF2B5EF4-FFF2-40B4-BE49-F238E27FC236}">
                <a16:creationId xmlns:a16="http://schemas.microsoft.com/office/drawing/2014/main" id="{8B7E4FB2-0254-41AB-AEDD-6D3DDAE25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192" y="1120698"/>
            <a:ext cx="24114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-ateizam</a:t>
            </a: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5E4710EC-5731-4EED-9E22-D276AED3C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706" y="1122286"/>
            <a:ext cx="896810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-(grč. </a:t>
            </a:r>
            <a:r>
              <a:rPr lang="el-GR" b="1" i="1" dirty="0"/>
              <a:t>ἄϑεος</a:t>
            </a:r>
            <a:r>
              <a:rPr lang="hr-HR" i="1" dirty="0"/>
              <a:t> = </a:t>
            </a:r>
            <a:r>
              <a:rPr lang="hr-HR" altLang="sr-Latn-RS" sz="3600" i="1" dirty="0">
                <a:latin typeface="Segoe Print" panose="02000600000000000000" pitchFamily="2" charset="0"/>
              </a:rPr>
              <a:t>a-</a:t>
            </a:r>
            <a:r>
              <a:rPr lang="hr-HR" altLang="sr-Latn-RS" sz="3600" i="1" dirty="0" err="1">
                <a:latin typeface="Segoe Print" panose="02000600000000000000" pitchFamily="2" charset="0"/>
              </a:rPr>
              <a:t>theos</a:t>
            </a:r>
            <a:r>
              <a:rPr lang="hr-HR" altLang="sr-Latn-RS" sz="3600" dirty="0">
                <a:latin typeface="Segoe Print" panose="02000600000000000000" pitchFamily="2" charset="0"/>
              </a:rPr>
              <a:t> = ne Bog)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-nijekanje Boga, stav da nema Boga</a:t>
            </a:r>
          </a:p>
        </p:txBody>
      </p:sp>
      <p:sp>
        <p:nvSpPr>
          <p:cNvPr id="14344" name="Text Box 8">
            <a:extLst>
              <a:ext uri="{FF2B5EF4-FFF2-40B4-BE49-F238E27FC236}">
                <a16:creationId xmlns:a16="http://schemas.microsoft.com/office/drawing/2014/main" id="{D545BF78-B79B-4F31-885B-1229D81DF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191" y="3136823"/>
            <a:ext cx="54005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-vjerska ravnodušnost</a:t>
            </a:r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1DDFF722-CEA3-47F7-8F28-B51EFB99C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2237" y="3136823"/>
            <a:ext cx="602374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-nebriga za Boga i nadnaravno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-nezainteresiranost za pitanja Boga i vjere 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E12DC3E-1C68-47EA-9D4F-E6AB4E5F6D65}"/>
              </a:ext>
            </a:extLst>
          </p:cNvPr>
          <p:cNvSpPr txBox="1"/>
          <p:nvPr/>
        </p:nvSpPr>
        <p:spPr>
          <a:xfrm>
            <a:off x="215900" y="12714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Ateizam i vjerska ravnodušnost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14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14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14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>
            <a:extLst>
              <a:ext uri="{FF2B5EF4-FFF2-40B4-BE49-F238E27FC236}">
                <a16:creationId xmlns:a16="http://schemas.microsoft.com/office/drawing/2014/main" id="{43302ED6-2CE7-4309-91BD-629D5252D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369" y="572115"/>
            <a:ext cx="47974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b="1" dirty="0">
                <a:latin typeface="Segoe Print" panose="02000600000000000000" pitchFamily="2" charset="0"/>
              </a:rPr>
              <a:t>teorijski</a:t>
            </a:r>
            <a:r>
              <a:rPr lang="hr-HR" altLang="sr-Latn-RS" sz="3600" dirty="0">
                <a:latin typeface="Segoe Print" panose="02000600000000000000" pitchFamily="2" charset="0"/>
              </a:rPr>
              <a:t> ateizam</a:t>
            </a: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9BC42BEE-92B1-449D-B6B1-901E15DF5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864777"/>
            <a:ext cx="541972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-razmišljanjem, govorom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</a:t>
            </a:r>
            <a:r>
              <a:rPr lang="hr-HR" altLang="sr-Latn-RS" sz="3600" dirty="0" err="1">
                <a:latin typeface="Segoe Print" panose="02000600000000000000" pitchFamily="2" charset="0"/>
              </a:rPr>
              <a:t>nijeće</a:t>
            </a:r>
            <a:r>
              <a:rPr lang="hr-HR" altLang="sr-Latn-RS" sz="3600" dirty="0">
                <a:latin typeface="Segoe Print" panose="02000600000000000000" pitchFamily="2" charset="0"/>
              </a:rPr>
              <a:t> postojanje Boga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-ateizam u pravom smislu riječi 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C2150BE8-C64C-40D9-AC4E-B3E446CB0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01651"/>
            <a:ext cx="42198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4000" dirty="0">
                <a:latin typeface="Segoe Print" panose="02000600000000000000" pitchFamily="2" charset="0"/>
              </a:rPr>
              <a:t>-vrste ateizma:</a:t>
            </a:r>
          </a:p>
        </p:txBody>
      </p:sp>
      <p:cxnSp>
        <p:nvCxnSpPr>
          <p:cNvPr id="6" name="Ravni poveznik sa strelicom 5">
            <a:extLst>
              <a:ext uri="{FF2B5EF4-FFF2-40B4-BE49-F238E27FC236}">
                <a16:creationId xmlns:a16="http://schemas.microsoft.com/office/drawing/2014/main" id="{6CBD6D4C-63CE-4B3A-8B8B-6265732C8610}"/>
              </a:ext>
            </a:extLst>
          </p:cNvPr>
          <p:cNvCxnSpPr/>
          <p:nvPr/>
        </p:nvCxnSpPr>
        <p:spPr>
          <a:xfrm>
            <a:off x="7631312" y="1218446"/>
            <a:ext cx="0" cy="419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>
            <a:extLst>
              <a:ext uri="{FF2B5EF4-FFF2-40B4-BE49-F238E27FC236}">
                <a16:creationId xmlns:a16="http://schemas.microsoft.com/office/drawing/2014/main" id="{DD9FBCF6-003E-45CD-95FA-D0638B044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33375"/>
            <a:ext cx="43974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b="1">
                <a:latin typeface="Segoe Print" panose="02000600000000000000" pitchFamily="2" charset="0"/>
              </a:rPr>
              <a:t>praktični</a:t>
            </a:r>
            <a:r>
              <a:rPr lang="hr-HR" altLang="sr-Latn-RS" sz="3600">
                <a:latin typeface="Segoe Print" panose="02000600000000000000" pitchFamily="2" charset="0"/>
              </a:rPr>
              <a:t> ateizam</a:t>
            </a:r>
          </a:p>
        </p:txBody>
      </p:sp>
      <p:sp>
        <p:nvSpPr>
          <p:cNvPr id="3" name="Text Box 17">
            <a:extLst>
              <a:ext uri="{FF2B5EF4-FFF2-40B4-BE49-F238E27FC236}">
                <a16:creationId xmlns:a16="http://schemas.microsoft.com/office/drawing/2014/main" id="{EB009111-CE35-48E7-9042-FDBAE0995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2386" y="320521"/>
            <a:ext cx="5449932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-ponašanjem, životom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(ne niječe postojanje Boga, ali živi kao da Boga nema)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-način života u kojem nema mjesta za Boga već se veličaju isključivo čovjek i njegova moć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3" name="Text Box 35">
            <a:extLst>
              <a:ext uri="{FF2B5EF4-FFF2-40B4-BE49-F238E27FC236}">
                <a16:creationId xmlns:a16="http://schemas.microsoft.com/office/drawing/2014/main" id="{05B4B668-5A4F-45C0-BC79-88A5BBA84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638" y="549275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>
                <a:latin typeface="Segoe Print" panose="02000600000000000000" pitchFamily="2" charset="0"/>
              </a:rPr>
              <a:t>-čimbenici koji mogu dovesti do praktičnog ateizma: </a:t>
            </a:r>
          </a:p>
        </p:txBody>
      </p:sp>
      <p:sp>
        <p:nvSpPr>
          <p:cNvPr id="17444" name="Text Box 36">
            <a:extLst>
              <a:ext uri="{FF2B5EF4-FFF2-40B4-BE49-F238E27FC236}">
                <a16:creationId xmlns:a16="http://schemas.microsoft.com/office/drawing/2014/main" id="{B7BF3715-AFAD-4A62-8061-6B188DCB8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2372" y="1149350"/>
            <a:ext cx="5724525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-odgoj bez Boga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-znanost i tehnologija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-uspjeh i slava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-humanizam bez Boga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-primjeri loših kršćana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7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7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7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7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7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7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7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7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7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7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7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7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F1BAE406-39A2-4E21-8E85-0DF503E1D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"/>
            <a:ext cx="12024321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A2AE0A5-0096-49E7-B7CF-B5F5CE271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" y="1200150"/>
            <a:ext cx="1048702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65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F1BAE406-39A2-4E21-8E85-0DF503E1D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"/>
            <a:ext cx="12024321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66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C5EEEA55-E20E-4DA6-85FF-AECF8E9E6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38638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073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Slika 1">
            <a:extLst>
              <a:ext uri="{FF2B5EF4-FFF2-40B4-BE49-F238E27FC236}">
                <a16:creationId xmlns:a16="http://schemas.microsoft.com/office/drawing/2014/main" id="{76DF5150-5787-4C2F-BB18-1A82A68AC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01065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C597A808-D020-4735-857B-C66030B55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638" y="2565400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b="1">
                <a:latin typeface="Segoe Print" panose="02000600000000000000" pitchFamily="2" charset="0"/>
              </a:rPr>
              <a:t>Fenomen religioznih pokreta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>
            <a:extLst>
              <a:ext uri="{FF2B5EF4-FFF2-40B4-BE49-F238E27FC236}">
                <a16:creationId xmlns:a16="http://schemas.microsoft.com/office/drawing/2014/main" id="{0713E2E5-181A-42E8-95AB-AD19B05BF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4000" b="1">
                <a:latin typeface="Segoe Print" panose="02000600000000000000" pitchFamily="2" charset="0"/>
              </a:rPr>
              <a:t>Fenomen religioznih pokreta</a:t>
            </a:r>
          </a:p>
        </p:txBody>
      </p:sp>
      <p:sp>
        <p:nvSpPr>
          <p:cNvPr id="3" name="Pravokutnik 2">
            <a:hlinkClick r:id="rId2" action="ppaction://hlinksldjump"/>
            <a:extLst>
              <a:ext uri="{FF2B5EF4-FFF2-40B4-BE49-F238E27FC236}">
                <a16:creationId xmlns:a16="http://schemas.microsoft.com/office/drawing/2014/main" id="{0CCCC7C4-3164-4CE4-A293-29E3CAD2ECD9}"/>
              </a:ext>
            </a:extLst>
          </p:cNvPr>
          <p:cNvSpPr/>
          <p:nvPr/>
        </p:nvSpPr>
        <p:spPr>
          <a:xfrm>
            <a:off x="4043363" y="5876926"/>
            <a:ext cx="2087562" cy="720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0A43E681-DD60-4DC5-A453-83AAAFFFF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81076"/>
            <a:ext cx="4427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3600">
                <a:latin typeface="Segoe Print" panose="02000600000000000000" pitchFamily="2" charset="0"/>
              </a:rPr>
              <a:t>-religiozni pokret: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6EE5301-EDCB-4676-BBC6-D6485FAA3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81075"/>
            <a:ext cx="9144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3600">
                <a:latin typeface="Segoe Print" panose="02000600000000000000" pitchFamily="2" charset="0"/>
              </a:rPr>
              <a:t>					-skupina ljudi koja se odvojila od neke velike religije ili koja nekoga ili nešto slijedi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A22EDE58-B949-49F4-8694-8CC304B8A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924175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>
                <a:latin typeface="Segoe Print" panose="02000600000000000000" pitchFamily="2" charset="0"/>
              </a:rPr>
              <a:t>(lat. sequor) = slijediti, ići za kim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E6780723-7BA2-4B30-8976-E7157CD68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700"/>
            <a:ext cx="91440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</a:t>
            </a:r>
            <a:r>
              <a:rPr lang="hr-HR" altLang="sr-Latn-RS" b="1">
                <a:latin typeface="Segoe Print" panose="02000600000000000000" pitchFamily="2" charset="0"/>
              </a:rPr>
              <a:t>nove religiozne pokrete </a:t>
            </a:r>
            <a:r>
              <a:rPr lang="hr-HR" altLang="sr-Latn-RS">
                <a:latin typeface="Segoe Print" panose="02000600000000000000" pitchFamily="2" charset="0"/>
              </a:rPr>
              <a:t>(sekte) možemo podijeliti na: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>
              <a:latin typeface="Segoe Print" panose="020006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>
                <a:latin typeface="Segoe Print" panose="02000600000000000000" pitchFamily="2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3600">
              <a:latin typeface="Segoe Print" panose="020006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>
                <a:latin typeface="Segoe Print" panose="02000600000000000000" pitchFamily="2" charset="0"/>
              </a:rPr>
              <a:t>	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44251AC5-5B05-4472-A1E8-CA2DF3C2E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9" y="1268414"/>
            <a:ext cx="66262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-pokrete </a:t>
            </a:r>
            <a:r>
              <a:rPr lang="hr-HR" altLang="sr-Latn-RS" b="1">
                <a:latin typeface="Segoe Print" panose="02000600000000000000" pitchFamily="2" charset="0"/>
                <a:hlinkClick r:id="rId2" action="ppaction://hlinksldjump"/>
              </a:rPr>
              <a:t>kršćanskog</a:t>
            </a:r>
            <a:r>
              <a:rPr lang="hr-HR" altLang="sr-Latn-RS" b="1">
                <a:latin typeface="Segoe Print" panose="02000600000000000000" pitchFamily="2" charset="0"/>
              </a:rPr>
              <a:t> </a:t>
            </a:r>
            <a:r>
              <a:rPr lang="hr-HR" altLang="sr-Latn-RS">
                <a:latin typeface="Segoe Print" panose="02000600000000000000" pitchFamily="2" charset="0"/>
              </a:rPr>
              <a:t>podrijetla</a:t>
            </a:r>
            <a:endParaRPr lang="hr-HR" altLang="sr-Latn-RS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B8661751-DFB0-4A6A-A5A3-5EE2FC37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2009776"/>
            <a:ext cx="89646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-pokrete </a:t>
            </a:r>
            <a:r>
              <a:rPr lang="hr-HR" altLang="sr-Latn-RS" b="1">
                <a:latin typeface="Segoe Print" panose="02000600000000000000" pitchFamily="2" charset="0"/>
                <a:hlinkClick r:id="rId3" action="ppaction://hlinksldjump"/>
              </a:rPr>
              <a:t>nekršćanskog</a:t>
            </a:r>
            <a:r>
              <a:rPr lang="hr-HR" altLang="sr-Latn-RS">
                <a:latin typeface="Segoe Print" panose="02000600000000000000" pitchFamily="2" charset="0"/>
              </a:rPr>
              <a:t> (istočnjačkog) podrijetla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6C838932-B440-448C-B3ED-C98C97704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3313114"/>
            <a:ext cx="831691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-one koji se oslanjaju na </a:t>
            </a:r>
            <a:r>
              <a:rPr lang="hr-HR" altLang="sr-Latn-RS" b="1">
                <a:latin typeface="Segoe Print" panose="02000600000000000000" pitchFamily="2" charset="0"/>
              </a:rPr>
              <a:t>okultizam</a:t>
            </a:r>
            <a:r>
              <a:rPr lang="hr-HR" altLang="sr-Latn-RS">
                <a:latin typeface="Segoe Print" panose="02000600000000000000" pitchFamily="2" charset="0"/>
              </a:rPr>
              <a:t> i </a:t>
            </a:r>
            <a:r>
              <a:rPr lang="hr-HR" altLang="sr-Latn-RS" b="1">
                <a:latin typeface="Segoe Print" panose="02000600000000000000" pitchFamily="2" charset="0"/>
              </a:rPr>
              <a:t>sotonizam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587EA1C8-EC3C-4E7F-B199-5CBD60BDC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52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</a:t>
            </a:r>
            <a:r>
              <a:rPr lang="hr-HR" altLang="sr-Latn-RS" b="1">
                <a:latin typeface="Segoe Print" panose="02000600000000000000" pitchFamily="2" charset="0"/>
              </a:rPr>
              <a:t>zajednička obilježja </a:t>
            </a:r>
            <a:r>
              <a:rPr lang="hr-HR" altLang="sr-Latn-RS">
                <a:latin typeface="Segoe Print" panose="02000600000000000000" pitchFamily="2" charset="0"/>
              </a:rPr>
              <a:t>religioznih pokreta: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5EDADB12-2DE1-4F03-B825-226278ECA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1" y="908050"/>
            <a:ext cx="813911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-potpuni prekid s dosadašnjim životom,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-apsolutna i slijepa pokornost vođi,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-izostanak slobode odlučivanja i kritičkog promišljanja,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-odbacivanje tradicije,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-veliki financijski doprinosi pristaša,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-izvanredna propagandna djelatnost,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Text Box 9">
            <a:extLst>
              <a:ext uri="{FF2B5EF4-FFF2-40B4-BE49-F238E27FC236}">
                <a16:creationId xmlns:a16="http://schemas.microsoft.com/office/drawing/2014/main" id="{DAE78D4D-FC59-49B8-8858-33D0211D1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-7938"/>
            <a:ext cx="838835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b="1">
                <a:latin typeface="Segoe Print" panose="02000600000000000000" pitchFamily="2" charset="0"/>
              </a:rPr>
              <a:t>-bitne oznake sljedbi (sekti) kršćanskog podrijetla:</a:t>
            </a:r>
          </a:p>
        </p:txBody>
      </p:sp>
      <p:sp>
        <p:nvSpPr>
          <p:cNvPr id="4106" name="Text Box 10">
            <a:extLst>
              <a:ext uri="{FF2B5EF4-FFF2-40B4-BE49-F238E27FC236}">
                <a16:creationId xmlns:a16="http://schemas.microsoft.com/office/drawing/2014/main" id="{8C2E61EE-8087-4D75-801A-A96A0185A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1484313"/>
            <a:ext cx="8316912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-nekritičko tumačenje Biblije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-doslovno tumačenje biblijskih tekstova</a:t>
            </a:r>
            <a:endParaRPr lang="hr-HR" altLang="sr-Latn-RS" u="sng">
              <a:latin typeface="Segoe Print" panose="020006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-selektivno odabiranje biblijskih citata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-odbacivanje crkvene predaje (tradicije)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-odbacivanje sakramenata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-bogoslužja nabijena snažnim osjećajima i zanosom+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-vrlo velika uloga vođe (utemeljitelja)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-velika uloga emocija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4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4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4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4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4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4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4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4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4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4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4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4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4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4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4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4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4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4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2B2388B8-6134-4F54-84D7-15C270E0C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5889"/>
            <a:ext cx="91440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2800">
                <a:latin typeface="Segoe Print" panose="02000600000000000000" pitchFamily="2" charset="0"/>
              </a:rPr>
              <a:t>-obilježja religioznih pokreta </a:t>
            </a:r>
            <a:r>
              <a:rPr lang="hr-HR" altLang="sr-Latn-RS" sz="2800" b="1">
                <a:latin typeface="Segoe Print" panose="02000600000000000000" pitchFamily="2" charset="0"/>
              </a:rPr>
              <a:t>istočnjačkog</a:t>
            </a:r>
            <a:r>
              <a:rPr lang="hr-HR" altLang="sr-Latn-RS" sz="2800">
                <a:latin typeface="Segoe Print" panose="02000600000000000000" pitchFamily="2" charset="0"/>
              </a:rPr>
              <a:t> (</a:t>
            </a:r>
            <a:r>
              <a:rPr lang="hr-HR" altLang="sr-Latn-RS" sz="2800" b="1">
                <a:latin typeface="Segoe Print" panose="02000600000000000000" pitchFamily="2" charset="0"/>
              </a:rPr>
              <a:t>nekršćanskog</a:t>
            </a:r>
            <a:r>
              <a:rPr lang="hr-HR" altLang="sr-Latn-RS" sz="2800">
                <a:latin typeface="Segoe Print" panose="02000600000000000000" pitchFamily="2" charset="0"/>
              </a:rPr>
              <a:t>) </a:t>
            </a:r>
            <a:r>
              <a:rPr lang="hr-HR" altLang="sr-Latn-RS" sz="2800" b="1">
                <a:latin typeface="Segoe Print" panose="02000600000000000000" pitchFamily="2" charset="0"/>
              </a:rPr>
              <a:t>podrijetla</a:t>
            </a:r>
            <a:r>
              <a:rPr lang="hr-HR" altLang="sr-Latn-RS" sz="2800">
                <a:latin typeface="Segoe Print" panose="02000600000000000000" pitchFamily="2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hr-HR" altLang="sr-Latn-RS" sz="2800">
              <a:latin typeface="Segoe Print" panose="02000600000000000000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r-HR" altLang="sr-Latn-RS" sz="2800">
                <a:latin typeface="Segoe Print" panose="02000600000000000000" pitchFamily="2" charset="0"/>
              </a:rPr>
              <a:t>	-proizašli iz hinduizma i budizma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r-HR" altLang="sr-Latn-RS" sz="2800">
                <a:latin typeface="Segoe Print" panose="02000600000000000000" pitchFamily="2" charset="0"/>
              </a:rPr>
              <a:t>	-prihvaćaju učenje o </a:t>
            </a:r>
            <a:r>
              <a:rPr lang="hr-HR" altLang="sr-Latn-RS" sz="2800" b="1">
                <a:latin typeface="Segoe Print" panose="02000600000000000000" pitchFamily="2" charset="0"/>
              </a:rPr>
              <a:t>reinkarnaciji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r-HR" altLang="sr-Latn-RS" sz="2800">
                <a:latin typeface="Segoe Print" panose="02000600000000000000" pitchFamily="2" charset="0"/>
              </a:rPr>
              <a:t>	-sve poistovjećuju s Bogom – </a:t>
            </a:r>
            <a:r>
              <a:rPr lang="hr-HR" altLang="sr-Latn-RS" sz="2800" b="1">
                <a:latin typeface="Segoe Print" panose="02000600000000000000" pitchFamily="2" charset="0"/>
              </a:rPr>
              <a:t>panteizam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r-HR" altLang="sr-Latn-RS" sz="2800">
                <a:latin typeface="Segoe Print" panose="02000600000000000000" pitchFamily="2" charset="0"/>
              </a:rPr>
              <a:t>	-prihvaćaju </a:t>
            </a:r>
            <a:r>
              <a:rPr lang="hr-HR" altLang="sr-Latn-RS" sz="2800" b="1">
                <a:latin typeface="Segoe Print" panose="02000600000000000000" pitchFamily="2" charset="0"/>
              </a:rPr>
              <a:t>prakticiranje joge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r-HR" altLang="sr-Latn-RS" sz="2800">
                <a:latin typeface="Segoe Print" panose="02000600000000000000" pitchFamily="2" charset="0"/>
              </a:rPr>
              <a:t>	-često spajaju nespojiva religiozna uvjerenja 	i filozofske ideje - </a:t>
            </a:r>
            <a:r>
              <a:rPr lang="hr-HR" altLang="sr-Latn-RS" sz="2800" b="1">
                <a:latin typeface="Segoe Print" panose="02000600000000000000" pitchFamily="2" charset="0"/>
              </a:rPr>
              <a:t>sinkretizam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F1BAE406-39A2-4E21-8E85-0DF503E1D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"/>
            <a:ext cx="12024321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366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>
            <a:extLst>
              <a:ext uri="{FF2B5EF4-FFF2-40B4-BE49-F238E27FC236}">
                <a16:creationId xmlns:a16="http://schemas.microsoft.com/office/drawing/2014/main" id="{0F7D1AAB-B4F6-4F57-B9EF-2F53D682B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3"/>
            <a:ext cx="91440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hr-HR" altLang="sr-Latn-RS" sz="4400" b="1" dirty="0">
                <a:solidFill>
                  <a:srgbClr val="FF4F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Bog se objavljuje čovjeku</a:t>
            </a:r>
            <a:endParaRPr lang="en-US" altLang="sr-Latn-RS" sz="4400" b="1" dirty="0">
              <a:solidFill>
                <a:srgbClr val="FF4F4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CD681B90-2F1C-4216-AE40-EAEDA3924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341439"/>
            <a:ext cx="889317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hr-HR" altLang="sr-Latn-RS" sz="4000" dirty="0">
                <a:latin typeface="Monotype Corsiva" panose="03010101010201010101" pitchFamily="66" charset="0"/>
              </a:rPr>
              <a:t>-naravna ili prirodna objava (promišljanjem)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hr-HR" altLang="sr-Latn-RS" sz="4000" dirty="0">
                <a:latin typeface="Monotype Corsiva" panose="03010101010201010101" pitchFamily="66" charset="0"/>
              </a:rPr>
              <a:t>	-očitovanje Boga preko stvorenog svijeta i 	 čovjeka	</a:t>
            </a:r>
            <a:endParaRPr lang="en-US" altLang="sr-Latn-RS" sz="4000" dirty="0">
              <a:latin typeface="Monotype Corsiva" panose="03010101010201010101" pitchFamily="66" charset="0"/>
            </a:endParaRP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ACEEE42E-583F-4241-B8EF-94B609DB7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789364"/>
            <a:ext cx="91440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hr-HR" altLang="sr-Latn-RS" sz="4000" dirty="0">
                <a:latin typeface="Monotype Corsiva" panose="03010101010201010101" pitchFamily="66" charset="0"/>
              </a:rPr>
              <a:t>-nadnaravna objava (Sveto pismo i predaja)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hr-HR" altLang="sr-Latn-RS" sz="4000" dirty="0">
                <a:latin typeface="Monotype Corsiva" panose="03010101010201010101" pitchFamily="66" charset="0"/>
              </a:rPr>
              <a:t>	-objava preko proroka i patrijarha (SZ) 	 	 koja svoj vrhunac doživljava u Isusu Kristu</a:t>
            </a:r>
            <a:endParaRPr lang="en-US" altLang="sr-Latn-RS" sz="4000" dirty="0">
              <a:latin typeface="Monotype Corsiva" panose="03010101010201010101" pitchFamily="66" charset="0"/>
            </a:endParaRPr>
          </a:p>
        </p:txBody>
      </p:sp>
      <p:sp>
        <p:nvSpPr>
          <p:cNvPr id="258053" name="Text Box 5">
            <a:extLst>
              <a:ext uri="{FF2B5EF4-FFF2-40B4-BE49-F238E27FC236}">
                <a16:creationId xmlns:a16="http://schemas.microsoft.com/office/drawing/2014/main" id="{A8F16663-7C0D-41D8-8894-A1D4ED83C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6156326"/>
            <a:ext cx="9036050" cy="7016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r-HR" altLang="sr-Latn-RS" sz="4000" dirty="0">
                <a:latin typeface="Monotype Corsiva" pitchFamily="66" charset="0"/>
              </a:rPr>
              <a:t>-</a:t>
            </a:r>
            <a:r>
              <a:rPr lang="hr-HR" altLang="sr-Latn-RS" dirty="0"/>
              <a:t> </a:t>
            </a:r>
            <a:r>
              <a:rPr lang="hr-HR" altLang="sr-Latn-RS" sz="4000" dirty="0">
                <a:latin typeface="Monotype Corsiva" pitchFamily="66" charset="0"/>
              </a:rPr>
              <a:t>n</a:t>
            </a:r>
            <a:r>
              <a:rPr lang="hr-HR" altLang="sr-Latn-R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a Božju objavu čovjek treba odgovoriti vjerom</a:t>
            </a:r>
            <a:endParaRPr lang="en-US" altLang="sr-Latn-RS" sz="4000" dirty="0"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25606" name="AutoShape 6">
            <a:hlinkClick r:id="rId2" action="ppaction://hlinkpres?slideindex=1&amp;slidetitle=" highlightClick="1"/>
            <a:extLst>
              <a:ext uri="{FF2B5EF4-FFF2-40B4-BE49-F238E27FC236}">
                <a16:creationId xmlns:a16="http://schemas.microsoft.com/office/drawing/2014/main" id="{84683EF5-7084-4867-832C-90B6F7116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6" y="6092826"/>
            <a:ext cx="3419475" cy="7651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r-HR" altLang="sr-Latn-RS" sz="2400">
              <a:latin typeface="Blackadder ITC" panose="04020505051007020D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8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FB9F67F-013D-489B-9DDA-B60FF3561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1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743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C5EEEA55-E20E-4DA6-85FF-AECF8E9E6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38638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16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AADE880-CD9D-4512-BA43-9E00AEC3A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440" y="-889547"/>
            <a:ext cx="8503096" cy="201676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30E7CF14-C316-4CB2-8108-B4E3FDF82AD4}"/>
              </a:ext>
            </a:extLst>
          </p:cNvPr>
          <p:cNvSpPr txBox="1"/>
          <p:nvPr/>
        </p:nvSpPr>
        <p:spPr>
          <a:xfrm>
            <a:off x="271780" y="2220754"/>
            <a:ext cx="3944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dirty="0">
                <a:solidFill>
                  <a:srgbClr val="7030A0"/>
                </a:solidFill>
                <a:latin typeface="Segoe Print" panose="02000600000000000000" pitchFamily="2" charset="0"/>
              </a:rPr>
              <a:t>ADOLESCENCIJA</a:t>
            </a:r>
            <a:endParaRPr lang="hr-HR" sz="3200" dirty="0">
              <a:latin typeface="Segoe Print" panose="02000600000000000000" pitchFamily="2" charset="0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9F8C30C3-D298-40AA-B445-B0F58004D8F4}"/>
              </a:ext>
            </a:extLst>
          </p:cNvPr>
          <p:cNvSpPr txBox="1"/>
          <p:nvPr/>
        </p:nvSpPr>
        <p:spPr>
          <a:xfrm>
            <a:off x="4151574" y="2220754"/>
            <a:ext cx="804042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-</a:t>
            </a:r>
            <a:r>
              <a:rPr lang="hr-HR" sz="3200" b="1" dirty="0">
                <a:latin typeface="Segoe Print" panose="02000600000000000000" pitchFamily="2" charset="0"/>
              </a:rPr>
              <a:t>vrijeme dozrijevanja </a:t>
            </a:r>
            <a:r>
              <a:rPr lang="hr-HR" sz="3200" dirty="0">
                <a:latin typeface="Segoe Print" panose="02000600000000000000" pitchFamily="2" charset="0"/>
              </a:rPr>
              <a:t>kada jača osjećaj osobne odgovornosti, povjerenje u samoga sebe i želja za slobodom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0AD12962-BCC1-498D-95FE-023089C70EA3}"/>
              </a:ext>
            </a:extLst>
          </p:cNvPr>
          <p:cNvSpPr txBox="1"/>
          <p:nvPr/>
        </p:nvSpPr>
        <p:spPr>
          <a:xfrm>
            <a:off x="4216400" y="4282857"/>
            <a:ext cx="7975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-</a:t>
            </a:r>
            <a:r>
              <a:rPr lang="hr-HR" sz="3200" b="1" dirty="0">
                <a:latin typeface="Segoe Print" panose="02000600000000000000" pitchFamily="2" charset="0"/>
              </a:rPr>
              <a:t>razdoblje života </a:t>
            </a:r>
            <a:r>
              <a:rPr lang="hr-HR" sz="3200" dirty="0">
                <a:latin typeface="Segoe Print" panose="02000600000000000000" pitchFamily="2" charset="0"/>
              </a:rPr>
              <a:t>između djetinjstva i odrasle dobi (od puberteta do prestanka rasta i razvoja)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6FF76F5C-1348-45B0-A805-7F1E3F17F3AE}"/>
              </a:ext>
            </a:extLst>
          </p:cNvPr>
          <p:cNvSpPr txBox="1"/>
          <p:nvPr/>
        </p:nvSpPr>
        <p:spPr>
          <a:xfrm>
            <a:off x="0" y="1464816"/>
            <a:ext cx="6596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b="1" dirty="0">
                <a:latin typeface="Segoe Print" panose="02000600000000000000" pitchFamily="2" charset="0"/>
              </a:rPr>
              <a:t>Put odrastanja</a:t>
            </a:r>
          </a:p>
        </p:txBody>
      </p:sp>
    </p:spTree>
    <p:extLst>
      <p:ext uri="{BB962C8B-B14F-4D97-AF65-F5344CB8AC3E}">
        <p14:creationId xmlns:p14="http://schemas.microsoft.com/office/powerpoint/2010/main" val="373869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olinske osmoljetke obilježile Dan planeta Zemlje - Grad Solin">
            <a:extLst>
              <a:ext uri="{FF2B5EF4-FFF2-40B4-BE49-F238E27FC236}">
                <a16:creationId xmlns:a16="http://schemas.microsoft.com/office/drawing/2014/main" id="{C47CFD01-C06A-4FB0-BDD6-D3ED74083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B663B04B-36D7-40FC-83A5-B7837E3285C7}"/>
              </a:ext>
            </a:extLst>
          </p:cNvPr>
          <p:cNvSpPr txBox="1"/>
          <p:nvPr/>
        </p:nvSpPr>
        <p:spPr>
          <a:xfrm>
            <a:off x="2104008" y="142043"/>
            <a:ext cx="8930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latin typeface="Segoe Print" panose="02000600000000000000" pitchFamily="2" charset="0"/>
              </a:rPr>
              <a:t>NASTANAK ILI STVARANJE SVIJETA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995729CD-92C5-478C-B440-C2DCA89918D9}"/>
              </a:ext>
            </a:extLst>
          </p:cNvPr>
          <p:cNvSpPr txBox="1"/>
          <p:nvPr/>
        </p:nvSpPr>
        <p:spPr>
          <a:xfrm>
            <a:off x="0" y="955963"/>
            <a:ext cx="9954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latin typeface="Segoe Print" panose="02000600000000000000" pitchFamily="2" charset="0"/>
              </a:rPr>
              <a:t>Znanstvene teorije o nastanku svijeta i čovjeka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FEF8A58D-1B32-4AF2-8F3A-074702DB7E0C}"/>
              </a:ext>
            </a:extLst>
          </p:cNvPr>
          <p:cNvSpPr txBox="1"/>
          <p:nvPr/>
        </p:nvSpPr>
        <p:spPr>
          <a:xfrm>
            <a:off x="0" y="2113280"/>
            <a:ext cx="1219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-više teorija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-</a:t>
            </a:r>
            <a:r>
              <a:rPr lang="hr-HR" sz="2800" dirty="0" err="1">
                <a:latin typeface="Segoe Print" panose="02000600000000000000" pitchFamily="2" charset="0"/>
              </a:rPr>
              <a:t>najprihvaćenija</a:t>
            </a:r>
            <a:r>
              <a:rPr lang="hr-HR" sz="2800" dirty="0">
                <a:latin typeface="Segoe Print" panose="02000600000000000000" pitchFamily="2" charset="0"/>
              </a:rPr>
              <a:t> je </a:t>
            </a:r>
            <a:r>
              <a:rPr lang="hr-HR" sz="2800" b="1" dirty="0">
                <a:latin typeface="Segoe Print" panose="02000600000000000000" pitchFamily="2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teorija velikog praska </a:t>
            </a:r>
            <a:r>
              <a:rPr lang="hr-HR" sz="2800" dirty="0">
                <a:latin typeface="Segoe Print" panose="02000600000000000000" pitchFamily="2" charset="0"/>
              </a:rPr>
              <a:t>(Big </a:t>
            </a:r>
            <a:r>
              <a:rPr lang="hr-HR" sz="2800" dirty="0" err="1">
                <a:latin typeface="Segoe Print" panose="02000600000000000000" pitchFamily="2" charset="0"/>
              </a:rPr>
              <a:t>Bang</a:t>
            </a:r>
            <a:r>
              <a:rPr lang="hr-HR" sz="2800" dirty="0">
                <a:latin typeface="Segoe Print" panose="02000600000000000000" pitchFamily="2" charset="0"/>
              </a:rPr>
              <a:t>)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-</a:t>
            </a:r>
            <a:r>
              <a:rPr lang="hr-HR" sz="2800" b="1" dirty="0">
                <a:latin typeface="Segoe Print" panose="02000600000000000000" pitchFamily="2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teorija evolucije</a:t>
            </a:r>
            <a:endParaRPr lang="hr-HR" sz="2800" b="1" dirty="0">
              <a:latin typeface="Segoe Print" panose="02000600000000000000" pitchFamily="2" charset="0"/>
            </a:endParaRP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-vjernik stvaranje povezuje s pitanjem </a:t>
            </a:r>
            <a:r>
              <a:rPr lang="hr-HR" sz="2800" b="1" dirty="0">
                <a:latin typeface="Segoe Print" panose="02000600000000000000" pitchFamily="2" charset="0"/>
              </a:rPr>
              <a:t>zašto</a:t>
            </a:r>
            <a:r>
              <a:rPr lang="hr-HR" sz="2800" dirty="0">
                <a:latin typeface="Segoe Print" panose="02000600000000000000" pitchFamily="2" charset="0"/>
              </a:rPr>
              <a:t> nešto postoji, a ne </a:t>
            </a:r>
            <a:r>
              <a:rPr lang="hr-HR" sz="2800" b="1" dirty="0">
                <a:latin typeface="Segoe Print" panose="02000600000000000000" pitchFamily="2" charset="0"/>
              </a:rPr>
              <a:t>kada</a:t>
            </a:r>
            <a:r>
              <a:rPr lang="hr-HR" sz="2800" dirty="0">
                <a:latin typeface="Segoe Print" panose="02000600000000000000" pitchFamily="2" charset="0"/>
              </a:rPr>
              <a:t> je i </a:t>
            </a:r>
            <a:r>
              <a:rPr lang="hr-HR" sz="2800" b="1" dirty="0">
                <a:latin typeface="Segoe Print" panose="02000600000000000000" pitchFamily="2" charset="0"/>
              </a:rPr>
              <a:t>od čega </a:t>
            </a:r>
            <a:r>
              <a:rPr lang="hr-HR" sz="2800" dirty="0">
                <a:latin typeface="Segoe Print" panose="02000600000000000000" pitchFamily="2" charset="0"/>
              </a:rPr>
              <a:t>nastalo </a:t>
            </a:r>
          </a:p>
        </p:txBody>
      </p:sp>
    </p:spTree>
    <p:extLst>
      <p:ext uri="{BB962C8B-B14F-4D97-AF65-F5344CB8AC3E}">
        <p14:creationId xmlns:p14="http://schemas.microsoft.com/office/powerpoint/2010/main" val="346325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olinske osmoljetke obilježile Dan planeta Zemlje - Grad Solin">
            <a:extLst>
              <a:ext uri="{FF2B5EF4-FFF2-40B4-BE49-F238E27FC236}">
                <a16:creationId xmlns:a16="http://schemas.microsoft.com/office/drawing/2014/main" id="{C47CFD01-C06A-4FB0-BDD6-D3ED74083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16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58832011-ECB2-45AF-992E-2ED2ACCAC310}"/>
              </a:ext>
            </a:extLst>
          </p:cNvPr>
          <p:cNvSpPr txBox="1"/>
          <p:nvPr/>
        </p:nvSpPr>
        <p:spPr>
          <a:xfrm>
            <a:off x="0" y="143163"/>
            <a:ext cx="9954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latin typeface="Segoe Print" panose="02000600000000000000" pitchFamily="2" charset="0"/>
              </a:rPr>
              <a:t>Sukobljavaju li se znanost i Biblija?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33C0FC7C-7277-4C6A-85F3-2FF6A5BFC3E1}"/>
              </a:ext>
            </a:extLst>
          </p:cNvPr>
          <p:cNvSpPr txBox="1"/>
          <p:nvPr/>
        </p:nvSpPr>
        <p:spPr>
          <a:xfrm>
            <a:off x="0" y="1198880"/>
            <a:ext cx="629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-</a:t>
            </a:r>
            <a:r>
              <a:rPr lang="hr-HR" sz="2800" b="1" dirty="0">
                <a:latin typeface="Segoe Print" panose="02000600000000000000" pitchFamily="2" charset="0"/>
              </a:rPr>
              <a:t>Biblija</a:t>
            </a:r>
            <a:r>
              <a:rPr lang="hr-HR" sz="2800" dirty="0">
                <a:latin typeface="Segoe Print" panose="02000600000000000000" pitchFamily="2" charset="0"/>
              </a:rPr>
              <a:t> i znanost nisu u sukobu</a:t>
            </a:r>
          </a:p>
        </p:txBody>
      </p: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id="{984D2187-76DF-429D-87E4-2130F2F29AE4}"/>
              </a:ext>
            </a:extLst>
          </p:cNvPr>
          <p:cNvCxnSpPr/>
          <p:nvPr/>
        </p:nvCxnSpPr>
        <p:spPr>
          <a:xfrm>
            <a:off x="2387600" y="1595120"/>
            <a:ext cx="3535680" cy="597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kstniOkvir 8">
            <a:extLst>
              <a:ext uri="{FF2B5EF4-FFF2-40B4-BE49-F238E27FC236}">
                <a16:creationId xmlns:a16="http://schemas.microsoft.com/office/drawing/2014/main" id="{273CE3F1-7D4F-4D7A-92AC-6B9E95B3B868}"/>
              </a:ext>
            </a:extLst>
          </p:cNvPr>
          <p:cNvSpPr txBox="1"/>
          <p:nvPr/>
        </p:nvSpPr>
        <p:spPr>
          <a:xfrm>
            <a:off x="6060440" y="1919644"/>
            <a:ext cx="432816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-daje odgovore na pitanja </a:t>
            </a:r>
            <a:r>
              <a:rPr lang="hr-HR" sz="2800" b="1" dirty="0">
                <a:latin typeface="Segoe Print" panose="02000600000000000000" pitchFamily="2" charset="0"/>
              </a:rPr>
              <a:t>kako</a:t>
            </a:r>
            <a:r>
              <a:rPr lang="hr-HR" sz="2800" dirty="0">
                <a:latin typeface="Segoe Print" panose="02000600000000000000" pitchFamily="2" charset="0"/>
              </a:rPr>
              <a:t> i </a:t>
            </a:r>
            <a:r>
              <a:rPr lang="hr-HR" sz="2800" b="1" dirty="0">
                <a:latin typeface="Segoe Print" panose="02000600000000000000" pitchFamily="2" charset="0"/>
              </a:rPr>
              <a:t>kada</a:t>
            </a:r>
            <a:r>
              <a:rPr lang="hr-HR" sz="2800" dirty="0">
                <a:latin typeface="Segoe Print" panose="02000600000000000000" pitchFamily="2" charset="0"/>
              </a:rPr>
              <a:t> je svijet nastao </a:t>
            </a:r>
          </a:p>
        </p:txBody>
      </p:sp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id="{F028D52B-D39A-4D88-AB73-2F1E8971D7BD}"/>
              </a:ext>
            </a:extLst>
          </p:cNvPr>
          <p:cNvCxnSpPr/>
          <p:nvPr/>
        </p:nvCxnSpPr>
        <p:spPr>
          <a:xfrm>
            <a:off x="809469" y="1722100"/>
            <a:ext cx="0" cy="890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EFA72EFD-971E-489B-80B0-365E3F8479B1}"/>
              </a:ext>
            </a:extLst>
          </p:cNvPr>
          <p:cNvSpPr txBox="1"/>
          <p:nvPr/>
        </p:nvSpPr>
        <p:spPr>
          <a:xfrm>
            <a:off x="287986" y="2716262"/>
            <a:ext cx="3867454" cy="1384995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-daje odgovor na pitanje </a:t>
            </a:r>
            <a:r>
              <a:rPr lang="hr-HR" sz="2800" b="1" dirty="0">
                <a:latin typeface="Segoe Print" panose="02000600000000000000" pitchFamily="2" charset="0"/>
              </a:rPr>
              <a:t>svrhe</a:t>
            </a:r>
            <a:r>
              <a:rPr lang="hr-HR" sz="2800" dirty="0">
                <a:latin typeface="Segoe Print" panose="02000600000000000000" pitchFamily="2" charset="0"/>
              </a:rPr>
              <a:t> i </a:t>
            </a:r>
            <a:r>
              <a:rPr lang="hr-HR" sz="2800" b="1" dirty="0">
                <a:latin typeface="Segoe Print" panose="02000600000000000000" pitchFamily="2" charset="0"/>
              </a:rPr>
              <a:t>smisla</a:t>
            </a:r>
            <a:r>
              <a:rPr lang="hr-HR" sz="2800" dirty="0">
                <a:latin typeface="Segoe Print" panose="02000600000000000000" pitchFamily="2" charset="0"/>
              </a:rPr>
              <a:t> postojanja</a:t>
            </a:r>
          </a:p>
        </p:txBody>
      </p:sp>
    </p:spTree>
    <p:extLst>
      <p:ext uri="{BB962C8B-B14F-4D97-AF65-F5344CB8AC3E}">
        <p14:creationId xmlns:p14="http://schemas.microsoft.com/office/powerpoint/2010/main" val="73441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C5EEEA55-E20E-4DA6-85FF-AECF8E9E6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38638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163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BAD2F237-724F-43BF-8606-CCA0CF22D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17795" y="-5217795"/>
            <a:ext cx="1771650" cy="1220724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68BC4FC-870A-4D46-AEDC-BC99022CC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21573" y="-1784723"/>
            <a:ext cx="915924" cy="895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4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D049BFA-0DBE-452C-917E-E0FA76A3E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21574" y="-3880223"/>
            <a:ext cx="915924" cy="8959071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3CEB92E8-80CE-4CB9-BEF7-9616FBC721AE}"/>
              </a:ext>
            </a:extLst>
          </p:cNvPr>
          <p:cNvSpPr txBox="1"/>
          <p:nvPr/>
        </p:nvSpPr>
        <p:spPr>
          <a:xfrm>
            <a:off x="0" y="1526959"/>
            <a:ext cx="7359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-dva izvještaja o stvaranju svijeta: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29DA6C3-1430-4F2D-8824-131E1E3D2329}"/>
              </a:ext>
            </a:extLst>
          </p:cNvPr>
          <p:cNvSpPr txBox="1"/>
          <p:nvPr/>
        </p:nvSpPr>
        <p:spPr>
          <a:xfrm>
            <a:off x="7173157" y="1573125"/>
            <a:ext cx="3915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-Post 1, 1-2,4b</a:t>
            </a:r>
            <a:endParaRPr lang="hr-HR" sz="3200" dirty="0">
              <a:latin typeface="Segoe Print" panose="02000600000000000000" pitchFamily="2" charset="0"/>
            </a:endParaRPr>
          </a:p>
          <a:p>
            <a:r>
              <a:rPr lang="hr-HR" sz="3200" dirty="0">
                <a:latin typeface="Segoe Print" panose="02000600000000000000" pitchFamily="2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-Post 2, 4b-25</a:t>
            </a:r>
            <a:endParaRPr lang="hr-HR" sz="3200" dirty="0">
              <a:latin typeface="Segoe Print" panose="02000600000000000000" pitchFamily="2" charset="0"/>
            </a:endParaRPr>
          </a:p>
        </p:txBody>
      </p:sp>
      <p:sp>
        <p:nvSpPr>
          <p:cNvPr id="8" name="Strelica: prema dolje 7">
            <a:extLst>
              <a:ext uri="{FF2B5EF4-FFF2-40B4-BE49-F238E27FC236}">
                <a16:creationId xmlns:a16="http://schemas.microsoft.com/office/drawing/2014/main" id="{24FB82C3-B0DE-44F9-AAAC-84A90C12EFD1}"/>
              </a:ext>
            </a:extLst>
          </p:cNvPr>
          <p:cNvSpPr/>
          <p:nvPr/>
        </p:nvSpPr>
        <p:spPr>
          <a:xfrm rot="2931287">
            <a:off x="7351991" y="2642188"/>
            <a:ext cx="90027" cy="51585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5B7E6EC6-51D2-45A2-9D99-7C032636E043}"/>
              </a:ext>
            </a:extLst>
          </p:cNvPr>
          <p:cNvSpPr txBox="1"/>
          <p:nvPr/>
        </p:nvSpPr>
        <p:spPr>
          <a:xfrm>
            <a:off x="1963883" y="3346881"/>
            <a:ext cx="10003218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-u njima ne nalazimo znanstvenu istinu, nego pouku o smislu svega što postoji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0149C73B-F0BC-4C14-BDB7-BC7FDD389CC8}"/>
              </a:ext>
            </a:extLst>
          </p:cNvPr>
          <p:cNvSpPr txBox="1"/>
          <p:nvPr/>
        </p:nvSpPr>
        <p:spPr>
          <a:xfrm>
            <a:off x="1963883" y="5226627"/>
            <a:ext cx="10003218" cy="1077218"/>
          </a:xfrm>
          <a:prstGeom prst="rect">
            <a:avLst/>
          </a:prstGeom>
          <a:noFill/>
          <a:ln>
            <a:solidFill>
              <a:schemeClr val="dk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-govore o Bogu stvoritelju i čovjeku, vrhuncu i kruni svega stvorenoga</a:t>
            </a:r>
          </a:p>
        </p:txBody>
      </p:sp>
      <p:sp>
        <p:nvSpPr>
          <p:cNvPr id="12" name="Strelica: prema dolje 11">
            <a:extLst>
              <a:ext uri="{FF2B5EF4-FFF2-40B4-BE49-F238E27FC236}">
                <a16:creationId xmlns:a16="http://schemas.microsoft.com/office/drawing/2014/main" id="{09BAD322-D43D-4A11-B807-D23E58972483}"/>
              </a:ext>
            </a:extLst>
          </p:cNvPr>
          <p:cNvSpPr/>
          <p:nvPr/>
        </p:nvSpPr>
        <p:spPr>
          <a:xfrm>
            <a:off x="6268757" y="4567438"/>
            <a:ext cx="90027" cy="51585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517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1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94FFF16F-54C6-42E6-905B-AA2A188A5AEA}"/>
              </a:ext>
            </a:extLst>
          </p:cNvPr>
          <p:cNvSpPr txBox="1"/>
          <p:nvPr/>
        </p:nvSpPr>
        <p:spPr>
          <a:xfrm>
            <a:off x="0" y="83127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U biblijskim izvještajima o stvaranju objavljene su nam glavne istine o Bogu: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CC492352-176C-4D20-A988-43AFDB6047F2}"/>
              </a:ext>
            </a:extLst>
          </p:cNvPr>
          <p:cNvSpPr txBox="1"/>
          <p:nvPr/>
        </p:nvSpPr>
        <p:spPr>
          <a:xfrm>
            <a:off x="1693717" y="1160345"/>
            <a:ext cx="1006186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-svijet i život nisu nastali slučajno – djelo su Boga stvoritelja</a:t>
            </a:r>
          </a:p>
          <a:p>
            <a:r>
              <a:rPr lang="hr-HR" sz="3200" dirty="0">
                <a:latin typeface="Segoe Print" panose="02000600000000000000" pitchFamily="2" charset="0"/>
              </a:rPr>
              <a:t>-Bog postoji prije svega, prije svemira i svijeta</a:t>
            </a:r>
          </a:p>
          <a:p>
            <a:r>
              <a:rPr lang="hr-HR" sz="3200" dirty="0">
                <a:latin typeface="Segoe Print" panose="02000600000000000000" pitchFamily="2" charset="0"/>
              </a:rPr>
              <a:t>-sve što postoji Bog je stvorio svojom mudrošću i stvaralačkom riječju</a:t>
            </a:r>
          </a:p>
          <a:p>
            <a:r>
              <a:rPr lang="hr-HR" sz="3200" dirty="0">
                <a:latin typeface="Segoe Print" panose="02000600000000000000" pitchFamily="2" charset="0"/>
              </a:rPr>
              <a:t>-sva su stvorenja koja je Bog stvorio dobra i imaju svoj smisao jer ih je Bog htio</a:t>
            </a:r>
          </a:p>
          <a:p>
            <a:r>
              <a:rPr lang="hr-HR" sz="3200" dirty="0">
                <a:latin typeface="Segoe Print" panose="02000600000000000000" pitchFamily="2" charset="0"/>
              </a:rPr>
              <a:t>-životi živih bića međusobno su povezani i ovise jedan od drugome</a:t>
            </a:r>
          </a:p>
          <a:p>
            <a:r>
              <a:rPr lang="hr-HR" sz="3200" dirty="0">
                <a:latin typeface="Segoe Print" panose="02000600000000000000" pitchFamily="2" charset="0"/>
              </a:rPr>
              <a:t>-pozvani smo iskazivati brigu za svakog čovjeka i sve stvoreno</a:t>
            </a:r>
          </a:p>
        </p:txBody>
      </p:sp>
    </p:spTree>
    <p:extLst>
      <p:ext uri="{BB962C8B-B14F-4D97-AF65-F5344CB8AC3E}">
        <p14:creationId xmlns:p14="http://schemas.microsoft.com/office/powerpoint/2010/main" val="266310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1F46DF47-B1A7-4749-BE9B-6F17C8682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12108" y="-3412109"/>
            <a:ext cx="1233056" cy="8057271"/>
          </a:xfrm>
          <a:prstGeom prst="rect">
            <a:avLst/>
          </a:prstGeom>
        </p:spPr>
      </p:pic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595B9E00-FD82-4466-A356-8874C6959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5833" y="922400"/>
            <a:ext cx="10287007" cy="553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3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elica: prema dolje 6">
            <a:extLst>
              <a:ext uri="{FF2B5EF4-FFF2-40B4-BE49-F238E27FC236}">
                <a16:creationId xmlns:a16="http://schemas.microsoft.com/office/drawing/2014/main" id="{E3A9A89A-A6BA-4824-AD72-A9BEA9551CEB}"/>
              </a:ext>
            </a:extLst>
          </p:cNvPr>
          <p:cNvSpPr/>
          <p:nvPr/>
        </p:nvSpPr>
        <p:spPr>
          <a:xfrm rot="18196142">
            <a:off x="1972144" y="599808"/>
            <a:ext cx="114518" cy="148337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F7ABB15C-E46C-47BE-B2BC-1DD32CBEFD55}"/>
              </a:ext>
            </a:extLst>
          </p:cNvPr>
          <p:cNvSpPr txBox="1"/>
          <p:nvPr/>
        </p:nvSpPr>
        <p:spPr>
          <a:xfrm>
            <a:off x="1137920" y="1991360"/>
            <a:ext cx="994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-jedini je stvoren na sliku Božju</a:t>
            </a:r>
          </a:p>
        </p:txBody>
      </p:sp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1F46DF47-B1A7-4749-BE9B-6F17C8682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12107" y="-3412107"/>
            <a:ext cx="1233056" cy="805727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674AE17-966A-4D36-9E8C-0998C55F2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" y="1233056"/>
            <a:ext cx="11410950" cy="564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4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1F46DF47-B1A7-4749-BE9B-6F17C8682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12108" y="-3412109"/>
            <a:ext cx="1233056" cy="8057271"/>
          </a:xfrm>
          <a:prstGeom prst="rect">
            <a:avLst/>
          </a:prstGeom>
        </p:spPr>
      </p:pic>
      <p:sp>
        <p:nvSpPr>
          <p:cNvPr id="2" name="Strelica: prema dolje 1">
            <a:extLst>
              <a:ext uri="{FF2B5EF4-FFF2-40B4-BE49-F238E27FC236}">
                <a16:creationId xmlns:a16="http://schemas.microsoft.com/office/drawing/2014/main" id="{25343617-AE66-4774-A591-ED6433CDBB42}"/>
              </a:ext>
            </a:extLst>
          </p:cNvPr>
          <p:cNvSpPr/>
          <p:nvPr/>
        </p:nvSpPr>
        <p:spPr>
          <a:xfrm rot="18196142">
            <a:off x="1972144" y="599808"/>
            <a:ext cx="114518" cy="148337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F7ABB15C-E46C-47BE-B2BC-1DD32CBEFD55}"/>
              </a:ext>
            </a:extLst>
          </p:cNvPr>
          <p:cNvSpPr txBox="1"/>
          <p:nvPr/>
        </p:nvSpPr>
        <p:spPr>
          <a:xfrm>
            <a:off x="1137920" y="1991360"/>
            <a:ext cx="99466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-jedini je stvoren na sliku Božju</a:t>
            </a:r>
          </a:p>
          <a:p>
            <a:r>
              <a:rPr lang="hr-HR" sz="3200" dirty="0">
                <a:latin typeface="Segoe Print" panose="02000600000000000000" pitchFamily="2" charset="0"/>
              </a:rPr>
              <a:t>-prijatelj je Božji</a:t>
            </a:r>
          </a:p>
          <a:p>
            <a:r>
              <a:rPr lang="hr-HR" sz="3200" dirty="0">
                <a:latin typeface="Segoe Print" panose="02000600000000000000" pitchFamily="2" charset="0"/>
              </a:rPr>
              <a:t>-Bog ga je postavio gospodarom svih stvorova</a:t>
            </a:r>
          </a:p>
          <a:p>
            <a:r>
              <a:rPr lang="hr-HR" sz="3200" dirty="0">
                <a:latin typeface="Segoe Print" panose="02000600000000000000" pitchFamily="2" charset="0"/>
              </a:rPr>
              <a:t>-imenovao ga za suradnika i </a:t>
            </a:r>
            <a:r>
              <a:rPr lang="hr-HR" sz="3200" dirty="0" err="1">
                <a:latin typeface="Segoe Print" panose="02000600000000000000" pitchFamily="2" charset="0"/>
              </a:rPr>
              <a:t>sustvaratelja</a:t>
            </a:r>
            <a:endParaRPr lang="hr-HR" sz="3200" dirty="0">
              <a:latin typeface="Segoe Print" panose="02000600000000000000" pitchFamily="2" charset="0"/>
            </a:endParaRPr>
          </a:p>
        </p:txBody>
      </p:sp>
      <p:pic>
        <p:nvPicPr>
          <p:cNvPr id="6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id="{89FF9C85-A034-4758-A26B-49DB83B00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1" y="1604903"/>
            <a:ext cx="10682199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1F46DF47-B1A7-4749-BE9B-6F17C8682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12108" y="-3412109"/>
            <a:ext cx="1233056" cy="8057271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F7ABB15C-E46C-47BE-B2BC-1DD32CBEFD55}"/>
              </a:ext>
            </a:extLst>
          </p:cNvPr>
          <p:cNvSpPr txBox="1"/>
          <p:nvPr/>
        </p:nvSpPr>
        <p:spPr>
          <a:xfrm>
            <a:off x="1402080" y="1261801"/>
            <a:ext cx="10322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-čovjek (muškarac i žena)</a:t>
            </a:r>
          </a:p>
        </p:txBody>
      </p:sp>
      <p:sp>
        <p:nvSpPr>
          <p:cNvPr id="5" name="Strelica: prema dolje 4">
            <a:extLst>
              <a:ext uri="{FF2B5EF4-FFF2-40B4-BE49-F238E27FC236}">
                <a16:creationId xmlns:a16="http://schemas.microsoft.com/office/drawing/2014/main" id="{3F31F11C-8F95-4569-9C6C-903CEA16527D}"/>
              </a:ext>
            </a:extLst>
          </p:cNvPr>
          <p:cNvSpPr/>
          <p:nvPr/>
        </p:nvSpPr>
        <p:spPr>
          <a:xfrm>
            <a:off x="4124960" y="1875322"/>
            <a:ext cx="182880" cy="66467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271A7505-4164-4FB2-A7D9-AD583C90D225}"/>
              </a:ext>
            </a:extLst>
          </p:cNvPr>
          <p:cNvSpPr txBox="1"/>
          <p:nvPr/>
        </p:nvSpPr>
        <p:spPr>
          <a:xfrm>
            <a:off x="1402080" y="2678696"/>
            <a:ext cx="726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-stvoreni „od praha” i „od rebra”</a:t>
            </a:r>
          </a:p>
        </p:txBody>
      </p:sp>
      <p:sp>
        <p:nvSpPr>
          <p:cNvPr id="7" name="Strelica: prema dolje 6">
            <a:extLst>
              <a:ext uri="{FF2B5EF4-FFF2-40B4-BE49-F238E27FC236}">
                <a16:creationId xmlns:a16="http://schemas.microsoft.com/office/drawing/2014/main" id="{B4DA7F67-B46E-457B-9098-3082D315F115}"/>
              </a:ext>
            </a:extLst>
          </p:cNvPr>
          <p:cNvSpPr/>
          <p:nvPr/>
        </p:nvSpPr>
        <p:spPr>
          <a:xfrm>
            <a:off x="4104640" y="3429000"/>
            <a:ext cx="203200" cy="65889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48F9B04-6742-40D0-9E32-E60E8A2E8A19}"/>
              </a:ext>
            </a:extLst>
          </p:cNvPr>
          <p:cNvSpPr txBox="1"/>
          <p:nvPr/>
        </p:nvSpPr>
        <p:spPr>
          <a:xfrm>
            <a:off x="1402080" y="4333849"/>
            <a:ext cx="9845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-žena i muškarac su različiti, ali imaju istu vrijednost i isto dostojanstvo te su upućeni jedno drugome</a:t>
            </a:r>
          </a:p>
        </p:txBody>
      </p:sp>
    </p:spTree>
    <p:extLst>
      <p:ext uri="{BB962C8B-B14F-4D97-AF65-F5344CB8AC3E}">
        <p14:creationId xmlns:p14="http://schemas.microsoft.com/office/powerpoint/2010/main" val="289063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105D04E0-F183-4EA0-83FF-0968B1EAE0E0}"/>
              </a:ext>
            </a:extLst>
          </p:cNvPr>
          <p:cNvSpPr txBox="1"/>
          <p:nvPr/>
        </p:nvSpPr>
        <p:spPr>
          <a:xfrm>
            <a:off x="302260" y="260771"/>
            <a:ext cx="1188974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dirty="0">
                <a:solidFill>
                  <a:srgbClr val="7030A0"/>
                </a:solidFill>
                <a:latin typeface="Segoe Print" panose="02000600000000000000" pitchFamily="2" charset="0"/>
              </a:rPr>
              <a:t>VAŽNO JE:</a:t>
            </a:r>
          </a:p>
          <a:p>
            <a:endParaRPr lang="hr-HR" sz="3200" dirty="0">
              <a:solidFill>
                <a:srgbClr val="7030A0"/>
              </a:solidFill>
              <a:latin typeface="Segoe Print" panose="02000600000000000000" pitchFamily="2" charset="0"/>
            </a:endParaRPr>
          </a:p>
          <a:p>
            <a:r>
              <a:rPr lang="hr-HR" sz="3200" dirty="0">
                <a:latin typeface="Segoe Print" panose="02000600000000000000" pitchFamily="2" charset="0"/>
              </a:rPr>
              <a:t>-naći pravi put osamostaljivanja i dozrijevanja i odlučno njime ići</a:t>
            </a:r>
          </a:p>
          <a:p>
            <a:pPr>
              <a:buNone/>
            </a:pPr>
            <a:endParaRPr lang="hr-HR" sz="3200" dirty="0">
              <a:latin typeface="Segoe Print" panose="02000600000000000000" pitchFamily="2" charset="0"/>
            </a:endParaRPr>
          </a:p>
          <a:p>
            <a:pPr>
              <a:buNone/>
            </a:pPr>
            <a:r>
              <a:rPr lang="hr-HR" sz="3200" dirty="0">
                <a:latin typeface="Segoe Print" panose="02000600000000000000" pitchFamily="2" charset="0"/>
              </a:rPr>
              <a:t>-</a:t>
            </a:r>
            <a:r>
              <a:rPr lang="hr-HR" sz="3200" b="1" dirty="0">
                <a:latin typeface="Segoe Print" panose="02000600000000000000" pitchFamily="2" charset="0"/>
              </a:rPr>
              <a:t>upoznati samoga sebe </a:t>
            </a:r>
            <a:r>
              <a:rPr lang="hr-HR" sz="3200" dirty="0">
                <a:latin typeface="Segoe Print" panose="02000600000000000000" pitchFamily="2" charset="0"/>
              </a:rPr>
              <a:t>i usmjeravati se prema svojim zadanim ciljevima, naučiti </a:t>
            </a:r>
            <a:r>
              <a:rPr lang="hr-HR" sz="3200" b="1" dirty="0">
                <a:latin typeface="Segoe Print" panose="02000600000000000000" pitchFamily="2" charset="0"/>
              </a:rPr>
              <a:t>sebe prihvatiti</a:t>
            </a:r>
          </a:p>
          <a:p>
            <a:pPr>
              <a:buNone/>
            </a:pPr>
            <a:endParaRPr lang="hr-HR" sz="3200" b="1" dirty="0">
              <a:latin typeface="Segoe Print" panose="02000600000000000000" pitchFamily="2" charset="0"/>
            </a:endParaRPr>
          </a:p>
          <a:p>
            <a:pPr>
              <a:buNone/>
            </a:pPr>
            <a:r>
              <a:rPr lang="hr-HR" sz="3200" b="1" dirty="0">
                <a:latin typeface="Segoe Print" panose="02000600000000000000" pitchFamily="2" charset="0"/>
              </a:rPr>
              <a:t>-duhovno rasti </a:t>
            </a:r>
            <a:r>
              <a:rPr lang="hr-HR" sz="3200" dirty="0">
                <a:latin typeface="Segoe Print" panose="02000600000000000000" pitchFamily="2" charset="0"/>
              </a:rPr>
              <a:t>(sve više sličiti Kristu, služiti drugima)</a:t>
            </a:r>
          </a:p>
          <a:p>
            <a:pPr>
              <a:buNone/>
            </a:pPr>
            <a:endParaRPr lang="hr-HR" sz="3200" b="1" dirty="0">
              <a:latin typeface="Segoe Print" panose="02000600000000000000" pitchFamily="2" charset="0"/>
            </a:endParaRPr>
          </a:p>
          <a:p>
            <a:r>
              <a:rPr lang="hr-HR" sz="3200" dirty="0">
                <a:latin typeface="Segoe Print" panose="02000600000000000000" pitchFamily="2" charset="0"/>
              </a:rPr>
              <a:t>-pravo </a:t>
            </a:r>
            <a:r>
              <a:rPr lang="hr-HR" sz="3200" b="1" dirty="0">
                <a:latin typeface="Segoe Print" panose="02000600000000000000" pitchFamily="2" charset="0"/>
              </a:rPr>
              <a:t>dozrijevanje</a:t>
            </a:r>
            <a:r>
              <a:rPr lang="hr-HR" sz="3200" dirty="0">
                <a:latin typeface="Segoe Print" panose="02000600000000000000" pitchFamily="2" charset="0"/>
              </a:rPr>
              <a:t> postiže se usklađivanjem osjećaja s razumom</a:t>
            </a:r>
          </a:p>
          <a:p>
            <a:pPr>
              <a:buNone/>
            </a:pPr>
            <a:endParaRPr lang="hr-HR" sz="32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68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C4DA252-8884-4278-97FC-BF7113AF7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556" y="0"/>
            <a:ext cx="7523675" cy="6858000"/>
          </a:xfrm>
          <a:prstGeom prst="rect">
            <a:avLst/>
          </a:prstGeom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E05CDC6F-4E6E-416D-A190-BCB96E9E774C}"/>
              </a:ext>
            </a:extLst>
          </p:cNvPr>
          <p:cNvSpPr/>
          <p:nvPr/>
        </p:nvSpPr>
        <p:spPr>
          <a:xfrm>
            <a:off x="4367814" y="417250"/>
            <a:ext cx="3124939" cy="2219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64561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C5EEEA55-E20E-4DA6-85FF-AECF8E9E6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38638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896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1650B7CA-1AB6-4DA8-80FF-A619FEF56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883371" cy="1382545"/>
          </a:xfrm>
          <a:prstGeom prst="rect">
            <a:avLst/>
          </a:prstGeom>
        </p:spPr>
      </p:pic>
      <p:pic>
        <p:nvPicPr>
          <p:cNvPr id="4" name="Slika 3" descr="Slika na kojoj se prikazuje tekst, tkanina&#10;&#10;Opis je automatski generiran">
            <a:extLst>
              <a:ext uri="{FF2B5EF4-FFF2-40B4-BE49-F238E27FC236}">
                <a16:creationId xmlns:a16="http://schemas.microsoft.com/office/drawing/2014/main" id="{9A598D60-3AE7-4564-B2CB-CC88D9830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91118">
            <a:off x="432541" y="1917901"/>
            <a:ext cx="2407325" cy="360239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C67306E-492B-4959-BEE6-AEC62CFCF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1746">
            <a:off x="3686030" y="1997587"/>
            <a:ext cx="3111656" cy="26690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5B38537-EF9C-4CF8-81F0-A9B4BE3A7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46070">
            <a:off x="7122851" y="3527861"/>
            <a:ext cx="3108059" cy="268835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CB8EAA7-1D9B-4816-87A0-C0EE825F2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50096">
            <a:off x="8199404" y="593459"/>
            <a:ext cx="2887773" cy="2470045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19FB6BE2-7BA9-4CA4-B49C-EF7EA9FB4772}"/>
              </a:ext>
            </a:extLst>
          </p:cNvPr>
          <p:cNvSpPr txBox="1"/>
          <p:nvPr/>
        </p:nvSpPr>
        <p:spPr>
          <a:xfrm rot="21318678">
            <a:off x="576566" y="3279363"/>
            <a:ext cx="220772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Segoe Print" panose="02000600000000000000" pitchFamily="2" charset="0"/>
              </a:rPr>
              <a:t>ISTOČNI GRIJEH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760B3DB9-77CC-41B9-A7AF-4554F7F668D2}"/>
              </a:ext>
            </a:extLst>
          </p:cNvPr>
          <p:cNvSpPr txBox="1"/>
          <p:nvPr/>
        </p:nvSpPr>
        <p:spPr>
          <a:xfrm rot="21318678">
            <a:off x="4103753" y="3415143"/>
            <a:ext cx="240523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chemeClr val="bg1"/>
                </a:solidFill>
                <a:latin typeface="Segoe Print" panose="02000600000000000000" pitchFamily="2" charset="0"/>
              </a:rPr>
              <a:t>PRVO BRATOUBOJSTVO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F702473B-7EAC-4BCC-9AC7-8ACB39322F55}"/>
              </a:ext>
            </a:extLst>
          </p:cNvPr>
          <p:cNvSpPr txBox="1"/>
          <p:nvPr/>
        </p:nvSpPr>
        <p:spPr>
          <a:xfrm>
            <a:off x="8573858" y="4262571"/>
            <a:ext cx="104476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chemeClr val="bg1"/>
                </a:solidFill>
                <a:latin typeface="Segoe Print" panose="02000600000000000000" pitchFamily="2" charset="0"/>
              </a:rPr>
              <a:t>OPĆI POTOP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3D575ADA-C838-402E-8E0B-C981C4761ED8}"/>
              </a:ext>
            </a:extLst>
          </p:cNvPr>
          <p:cNvSpPr txBox="1"/>
          <p:nvPr/>
        </p:nvSpPr>
        <p:spPr>
          <a:xfrm rot="21318678">
            <a:off x="8746815" y="1665404"/>
            <a:ext cx="220772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Segoe Print" panose="02000600000000000000" pitchFamily="2" charset="0"/>
              </a:rPr>
              <a:t>KULA BABILONSKA</a:t>
            </a:r>
          </a:p>
        </p:txBody>
      </p:sp>
    </p:spTree>
    <p:extLst>
      <p:ext uri="{BB962C8B-B14F-4D97-AF65-F5344CB8AC3E}">
        <p14:creationId xmlns:p14="http://schemas.microsoft.com/office/powerpoint/2010/main" val="124974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 animBg="1"/>
      <p:bldP spid="1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A77F891A-7F3B-4785-9039-3778DDC01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1337171"/>
            <a:ext cx="12192000" cy="962683"/>
          </a:xfrm>
          <a:prstGeom prst="rect">
            <a:avLst/>
          </a:prstGeom>
        </p:spPr>
      </p:pic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1650B7CA-1AB6-4DA8-80FF-A619FEF56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-1"/>
            <a:ext cx="7776841" cy="1363862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2A8725C7-755A-43FB-B08B-5A21DAC5B2DF}"/>
              </a:ext>
            </a:extLst>
          </p:cNvPr>
          <p:cNvSpPr txBox="1"/>
          <p:nvPr/>
        </p:nvSpPr>
        <p:spPr>
          <a:xfrm>
            <a:off x="563956" y="1462470"/>
            <a:ext cx="12126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Grijeh kao zloporaba slobode</a:t>
            </a:r>
          </a:p>
        </p:txBody>
      </p:sp>
      <p:pic>
        <p:nvPicPr>
          <p:cNvPr id="8" name="Slika 7" descr="Slika na kojoj se prikazuje tekst&#10;&#10;Opis je automatski generiran">
            <a:extLst>
              <a:ext uri="{FF2B5EF4-FFF2-40B4-BE49-F238E27FC236}">
                <a16:creationId xmlns:a16="http://schemas.microsoft.com/office/drawing/2014/main" id="{37636598-92C0-4E69-88E8-66DE30BE6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2299852"/>
            <a:ext cx="12233430" cy="265634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5801500-20D7-4BF6-A330-E8F71DC97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4956197"/>
            <a:ext cx="12192000" cy="207562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16C658A8-ED5D-4C37-95DB-F27A76B4D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5163554"/>
            <a:ext cx="12192000" cy="207562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32074A96-DF07-410A-A0E4-60780FC2B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5370911"/>
            <a:ext cx="12192000" cy="20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038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1AE95809-7616-4167-BF1D-F79A30253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292573"/>
            <a:ext cx="12177718" cy="254836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4543A5B-1BF5-4551-825E-573FE4CDE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11746">
            <a:off x="4418809" y="159301"/>
            <a:ext cx="2397054" cy="2056094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DBB8249E-0BEB-4D19-8500-BFA01A5C31B4}"/>
              </a:ext>
            </a:extLst>
          </p:cNvPr>
          <p:cNvSpPr txBox="1"/>
          <p:nvPr/>
        </p:nvSpPr>
        <p:spPr>
          <a:xfrm>
            <a:off x="0" y="470517"/>
            <a:ext cx="4421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latin typeface="Segoe Print" panose="02000600000000000000" pitchFamily="2" charset="0"/>
              </a:rPr>
              <a:t>Prvo bratoubojstvo</a:t>
            </a:r>
          </a:p>
        </p:txBody>
      </p:sp>
    </p:spTree>
    <p:extLst>
      <p:ext uri="{BB962C8B-B14F-4D97-AF65-F5344CB8AC3E}">
        <p14:creationId xmlns:p14="http://schemas.microsoft.com/office/powerpoint/2010/main" val="420152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stol&#10;&#10;Opis je automatski generiran">
            <a:extLst>
              <a:ext uri="{FF2B5EF4-FFF2-40B4-BE49-F238E27FC236}">
                <a16:creationId xmlns:a16="http://schemas.microsoft.com/office/drawing/2014/main" id="{825703D7-E98C-430C-9683-BD3AE9A69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7299" y="-4051533"/>
            <a:ext cx="1952625" cy="12067223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20F9F064-D6FE-4B75-B8B5-A53D470A2F90}"/>
              </a:ext>
            </a:extLst>
          </p:cNvPr>
          <p:cNvSpPr txBox="1"/>
          <p:nvPr/>
        </p:nvSpPr>
        <p:spPr>
          <a:xfrm>
            <a:off x="372862" y="168676"/>
            <a:ext cx="4421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latin typeface="Segoe Print" panose="02000600000000000000" pitchFamily="2" charset="0"/>
              </a:rPr>
              <a:t>Opći potop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DC93A15B-D83A-46A8-A2EE-675DDF278E59}"/>
              </a:ext>
            </a:extLst>
          </p:cNvPr>
          <p:cNvSpPr txBox="1"/>
          <p:nvPr/>
        </p:nvSpPr>
        <p:spPr>
          <a:xfrm>
            <a:off x="372862" y="3210706"/>
            <a:ext cx="1196118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400" dirty="0">
                <a:latin typeface="+mj-lt"/>
              </a:rPr>
              <a:t>Savez s Noom (duga) znak je Božje brige i ljubavi za ljudski rod. Bog želi dobro čovjeku, ali od njega traži da živi prema njegovim zapovijedima. </a:t>
            </a:r>
          </a:p>
        </p:txBody>
      </p:sp>
    </p:spTree>
    <p:extLst>
      <p:ext uri="{BB962C8B-B14F-4D97-AF65-F5344CB8AC3E}">
        <p14:creationId xmlns:p14="http://schemas.microsoft.com/office/powerpoint/2010/main" val="29181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E385ED25-C917-4657-8FE1-0EF6218DE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365756"/>
            <a:ext cx="10905066" cy="2126487"/>
          </a:xfrm>
          <a:prstGeom prst="rect">
            <a:avLst/>
          </a:prstGeom>
          <a:ln>
            <a:noFill/>
          </a:ln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FBA93902-B624-4AA6-84DC-701B5E453595}"/>
              </a:ext>
            </a:extLst>
          </p:cNvPr>
          <p:cNvSpPr txBox="1"/>
          <p:nvPr/>
        </p:nvSpPr>
        <p:spPr>
          <a:xfrm>
            <a:off x="643467" y="636622"/>
            <a:ext cx="4421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latin typeface="Segoe Print" panose="02000600000000000000" pitchFamily="2" charset="0"/>
              </a:rPr>
              <a:t>Kula babilonska</a:t>
            </a:r>
          </a:p>
        </p:txBody>
      </p:sp>
    </p:spTree>
    <p:extLst>
      <p:ext uri="{BB962C8B-B14F-4D97-AF65-F5344CB8AC3E}">
        <p14:creationId xmlns:p14="http://schemas.microsoft.com/office/powerpoint/2010/main" val="1072774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F3AD8B41-A066-4FD8-B7A1-66E128214C22}"/>
              </a:ext>
            </a:extLst>
          </p:cNvPr>
          <p:cNvSpPr txBox="1">
            <a:spLocks/>
          </p:cNvSpPr>
          <p:nvPr/>
        </p:nvSpPr>
        <p:spPr>
          <a:xfrm>
            <a:off x="0" y="411413"/>
            <a:ext cx="10515600" cy="46747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000" dirty="0">
                <a:solidFill>
                  <a:srgbClr val="7030A0"/>
                </a:solidFill>
                <a:latin typeface="Segoe Print" panose="02000600000000000000" pitchFamily="2" charset="0"/>
              </a:rPr>
              <a:t>ČOVJEK </a:t>
            </a:r>
            <a:r>
              <a:rPr lang="hr-HR" sz="3000" dirty="0">
                <a:latin typeface="Segoe Print" panose="02000600000000000000" pitchFamily="2" charset="0"/>
              </a:rPr>
              <a:t>je …</a:t>
            </a:r>
            <a:r>
              <a:rPr lang="hr-HR" sz="3000" b="1" dirty="0">
                <a:latin typeface="Segoe Print" panose="02000600000000000000" pitchFamily="2" charset="0"/>
              </a:rPr>
              <a:t>	</a:t>
            </a:r>
            <a:endParaRPr lang="hr-HR" sz="3000" dirty="0">
              <a:latin typeface="Segoe Print" panose="02000600000000000000" pitchFamily="2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325671DE-649C-44FF-A318-B14646DED58D}"/>
              </a:ext>
            </a:extLst>
          </p:cNvPr>
          <p:cNvSpPr txBox="1"/>
          <p:nvPr/>
        </p:nvSpPr>
        <p:spPr>
          <a:xfrm>
            <a:off x="2612699" y="282281"/>
            <a:ext cx="93573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000" b="1" dirty="0">
                <a:latin typeface="Segoe Print" panose="02000600000000000000" pitchFamily="2" charset="0"/>
              </a:rPr>
              <a:t>osoba</a:t>
            </a:r>
            <a:r>
              <a:rPr lang="hr-HR" sz="3000" dirty="0">
                <a:latin typeface="Segoe Print" panose="02000600000000000000" pitchFamily="2" charset="0"/>
              </a:rPr>
              <a:t>, a to znači da je tijelo i duh, osjećaji i razum</a:t>
            </a:r>
            <a:endParaRPr lang="hr-HR" sz="3000" dirty="0"/>
          </a:p>
        </p:txBody>
      </p:sp>
    </p:spTree>
    <p:extLst>
      <p:ext uri="{BB962C8B-B14F-4D97-AF65-F5344CB8AC3E}">
        <p14:creationId xmlns:p14="http://schemas.microsoft.com/office/powerpoint/2010/main" val="245222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B4FBA934-4673-468C-BD65-0BBBF29D6763}"/>
              </a:ext>
            </a:extLst>
          </p:cNvPr>
          <p:cNvSpPr txBox="1"/>
          <p:nvPr/>
        </p:nvSpPr>
        <p:spPr>
          <a:xfrm>
            <a:off x="0" y="39624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latin typeface="Segoe Print" panose="02000600000000000000" pitchFamily="2" charset="0"/>
              </a:rPr>
              <a:t>Prijateljstvo – poseban oblik ljubavi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12D2A109-12AC-4B06-A190-9FF0834E3892}"/>
              </a:ext>
            </a:extLst>
          </p:cNvPr>
          <p:cNvSpPr txBox="1"/>
          <p:nvPr/>
        </p:nvSpPr>
        <p:spPr>
          <a:xfrm>
            <a:off x="0" y="1432560"/>
            <a:ext cx="8239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latin typeface="Segoe Print" panose="02000600000000000000" pitchFamily="2" charset="0"/>
              </a:rPr>
              <a:t>-Kako se prepoznaje/postiže prijateljstvo: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5B339F8-4AF4-4E43-B0DC-D1CB7F6C5290}"/>
              </a:ext>
            </a:extLst>
          </p:cNvPr>
          <p:cNvSpPr txBox="1"/>
          <p:nvPr/>
        </p:nvSpPr>
        <p:spPr>
          <a:xfrm>
            <a:off x="3474720" y="2306320"/>
            <a:ext cx="9326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latin typeface="Segoe Print" panose="02000600000000000000" pitchFamily="2" charset="0"/>
              </a:rPr>
              <a:t>-zajedničko provođenje vremena uz međusobno prihvaćanje i poštivanje osobne slobode </a:t>
            </a:r>
          </a:p>
        </p:txBody>
      </p:sp>
    </p:spTree>
    <p:extLst>
      <p:ext uri="{BB962C8B-B14F-4D97-AF65-F5344CB8AC3E}">
        <p14:creationId xmlns:p14="http://schemas.microsoft.com/office/powerpoint/2010/main" val="429444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53412368-50E2-4B84-901C-2275EF6E3F58}"/>
              </a:ext>
            </a:extLst>
          </p:cNvPr>
          <p:cNvSpPr txBox="1"/>
          <p:nvPr/>
        </p:nvSpPr>
        <p:spPr>
          <a:xfrm>
            <a:off x="0" y="39624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latin typeface="Segoe Print" panose="02000600000000000000" pitchFamily="2" charset="0"/>
              </a:rPr>
              <a:t>Prijateljstvo – poseban oblik ljubavi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4BA070BB-CB2E-40B9-BF3C-A4AAA3CFE763}"/>
              </a:ext>
            </a:extLst>
          </p:cNvPr>
          <p:cNvSpPr txBox="1"/>
          <p:nvPr/>
        </p:nvSpPr>
        <p:spPr>
          <a:xfrm>
            <a:off x="0" y="1538516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-prijateljstvo je svima potrebno jer:</a:t>
            </a:r>
          </a:p>
          <a:p>
            <a:pPr>
              <a:buNone/>
            </a:pPr>
            <a:r>
              <a:rPr lang="hr-HR" sz="3200" dirty="0">
                <a:latin typeface="Segoe Print" panose="02000600000000000000" pitchFamily="2" charset="0"/>
              </a:rPr>
              <a:t>								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9584B1C3-EC24-4A22-94C4-E4E65C017CD4}"/>
              </a:ext>
            </a:extLst>
          </p:cNvPr>
          <p:cNvSpPr txBox="1"/>
          <p:nvPr/>
        </p:nvSpPr>
        <p:spPr>
          <a:xfrm>
            <a:off x="7566660" y="1538516"/>
            <a:ext cx="462534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hr-HR" sz="3200" dirty="0">
                <a:latin typeface="Segoe Print" panose="02000600000000000000" pitchFamily="2" charset="0"/>
              </a:rPr>
              <a:t>-štiti od samoće</a:t>
            </a:r>
          </a:p>
          <a:p>
            <a:pPr>
              <a:buNone/>
            </a:pPr>
            <a:r>
              <a:rPr lang="hr-HR" sz="3200" dirty="0">
                <a:latin typeface="Segoe Print" panose="02000600000000000000" pitchFamily="2" charset="0"/>
              </a:rPr>
              <a:t>-ispunja naše srce radošću i toplinom</a:t>
            </a:r>
          </a:p>
          <a:p>
            <a:pPr>
              <a:buNone/>
            </a:pPr>
            <a:r>
              <a:rPr lang="hr-HR" sz="3200" dirty="0">
                <a:latin typeface="Segoe Print" panose="02000600000000000000" pitchFamily="2" charset="0"/>
              </a:rPr>
              <a:t>-potiče na dobrotu prema svim ljudima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AA006D78-C02B-44DD-B13C-59C42693313B}"/>
              </a:ext>
            </a:extLst>
          </p:cNvPr>
          <p:cNvSpPr txBox="1"/>
          <p:nvPr/>
        </p:nvSpPr>
        <p:spPr>
          <a:xfrm>
            <a:off x="0" y="4421080"/>
            <a:ext cx="94458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latin typeface="Segoe Print" panose="02000600000000000000" pitchFamily="2" charset="0"/>
              </a:rPr>
              <a:t>-za dugotrajno i uspješno prijateljstvo je važno: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99480CA4-14A4-460B-9AE2-3D8FE1DEE80C}"/>
              </a:ext>
            </a:extLst>
          </p:cNvPr>
          <p:cNvSpPr txBox="1"/>
          <p:nvPr/>
        </p:nvSpPr>
        <p:spPr>
          <a:xfrm>
            <a:off x="5353233" y="5333312"/>
            <a:ext cx="7128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latin typeface="Segoe Print" panose="02000600000000000000" pitchFamily="2" charset="0"/>
              </a:rPr>
              <a:t>-razgovarati</a:t>
            </a:r>
          </a:p>
          <a:p>
            <a:r>
              <a:rPr lang="hr-HR" sz="3000" dirty="0">
                <a:latin typeface="Segoe Print" panose="02000600000000000000" pitchFamily="2" charset="0"/>
              </a:rPr>
              <a:t>-imati povjerenje</a:t>
            </a:r>
          </a:p>
          <a:p>
            <a:r>
              <a:rPr lang="hr-HR" sz="3000" dirty="0">
                <a:latin typeface="Segoe Print" panose="02000600000000000000" pitchFamily="2" charset="0"/>
              </a:rPr>
              <a:t>-biti spreman na određene žrtve</a:t>
            </a:r>
          </a:p>
        </p:txBody>
      </p:sp>
    </p:spTree>
    <p:extLst>
      <p:ext uri="{BB962C8B-B14F-4D97-AF65-F5344CB8AC3E}">
        <p14:creationId xmlns:p14="http://schemas.microsoft.com/office/powerpoint/2010/main" val="123169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1618</Words>
  <Application>Microsoft Office PowerPoint</Application>
  <PresentationFormat>Široki zaslon</PresentationFormat>
  <Paragraphs>268</Paragraphs>
  <Slides>66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66</vt:i4>
      </vt:variant>
    </vt:vector>
  </HeadingPairs>
  <TitlesOfParts>
    <vt:vector size="73" baseType="lpstr">
      <vt:lpstr>Arial</vt:lpstr>
      <vt:lpstr>Blackadder ITC</vt:lpstr>
      <vt:lpstr>Calibri</vt:lpstr>
      <vt:lpstr>Calibri Light</vt:lpstr>
      <vt:lpstr>Monotype Corsiva</vt:lpstr>
      <vt:lpstr>Segoe Print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10</cp:revision>
  <dcterms:created xsi:type="dcterms:W3CDTF">2021-12-10T06:55:06Z</dcterms:created>
  <dcterms:modified xsi:type="dcterms:W3CDTF">2022-12-06T07:44:53Z</dcterms:modified>
</cp:coreProperties>
</file>